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8" r:id="rId3"/>
    <p:sldId id="259" r:id="rId4"/>
    <p:sldId id="384" r:id="rId5"/>
    <p:sldId id="295" r:id="rId6"/>
    <p:sldId id="385" r:id="rId7"/>
    <p:sldId id="261" r:id="rId8"/>
    <p:sldId id="262" r:id="rId9"/>
    <p:sldId id="298" r:id="rId10"/>
    <p:sldId id="304" r:id="rId11"/>
    <p:sldId id="305" r:id="rId12"/>
    <p:sldId id="306" r:id="rId13"/>
    <p:sldId id="307" r:id="rId14"/>
    <p:sldId id="300" r:id="rId15"/>
    <p:sldId id="299" r:id="rId16"/>
    <p:sldId id="301" r:id="rId17"/>
    <p:sldId id="302" r:id="rId18"/>
    <p:sldId id="303" r:id="rId19"/>
    <p:sldId id="286" r:id="rId20"/>
    <p:sldId id="264" r:id="rId21"/>
    <p:sldId id="386" r:id="rId22"/>
    <p:sldId id="371" r:id="rId23"/>
    <p:sldId id="287" r:id="rId24"/>
    <p:sldId id="444" r:id="rId25"/>
    <p:sldId id="445" r:id="rId26"/>
    <p:sldId id="446" r:id="rId27"/>
    <p:sldId id="447" r:id="rId28"/>
    <p:sldId id="448" r:id="rId29"/>
    <p:sldId id="449" r:id="rId30"/>
    <p:sldId id="450" r:id="rId31"/>
    <p:sldId id="452" r:id="rId32"/>
    <p:sldId id="433" r:id="rId33"/>
    <p:sldId id="431" r:id="rId34"/>
    <p:sldId id="434" r:id="rId35"/>
    <p:sldId id="435" r:id="rId36"/>
    <p:sldId id="443" r:id="rId37"/>
    <p:sldId id="427" r:id="rId38"/>
    <p:sldId id="442" r:id="rId39"/>
    <p:sldId id="382" r:id="rId40"/>
    <p:sldId id="451" r:id="rId41"/>
    <p:sldId id="388" r:id="rId42"/>
    <p:sldId id="282" r:id="rId43"/>
    <p:sldId id="275" r:id="rId44"/>
    <p:sldId id="288" r:id="rId45"/>
    <p:sldId id="372" r:id="rId46"/>
    <p:sldId id="283" r:id="rId47"/>
  </p:sldIdLst>
  <p:sldSz cx="12192000" cy="6858000"/>
  <p:notesSz cx="6858000" cy="9144000"/>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7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A2A2A2"/>
    <a:srgbClr val="EBE9DC"/>
    <a:srgbClr val="540000"/>
    <a:srgbClr val="AD1C21"/>
    <a:srgbClr val="7B1216"/>
    <a:srgbClr val="BAB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94660" autoAdjust="0"/>
  </p:normalViewPr>
  <p:slideViewPr>
    <p:cSldViewPr snapToGrid="0">
      <p:cViewPr varScale="1">
        <p:scale>
          <a:sx n="121" d="100"/>
          <a:sy n="121" d="100"/>
        </p:scale>
        <p:origin x="330" y="126"/>
      </p:cViewPr>
      <p:guideLst>
        <p:guide orient="horz" pos="2159"/>
        <p:guide pos="3799"/>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F:\&#24615;&#33021;&#27979;&#3579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24615;&#33021;&#27979;&#35797;.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[性能测试.xlsx]Sheet1!$B$1</c:f>
              <c:strCache>
                <c:ptCount val="1"/>
                <c:pt idx="0">
                  <c:v>响应时间 Avg</c:v>
                </c:pt>
              </c:strCache>
            </c:strRef>
          </c:tx>
          <c:spPr>
            <a:solidFill>
              <a:schemeClr val="accent1">
                <a:shade val="76667"/>
              </a:schemeClr>
            </a:solidFill>
            <a:ln>
              <a:noFill/>
            </a:ln>
            <a:effectLst/>
          </c:spPr>
          <c:invertIfNegative val="0"/>
          <c:cat>
            <c:strRef>
              <c:f>[性能测试.xlsx]Sheet1!$A$42:$A$45</c:f>
              <c:strCache>
                <c:ptCount val="4"/>
                <c:pt idx="0">
                  <c:v>并发数50</c:v>
                </c:pt>
                <c:pt idx="1">
                  <c:v>并发数100</c:v>
                </c:pt>
                <c:pt idx="2">
                  <c:v>并发数200</c:v>
                </c:pt>
                <c:pt idx="3">
                  <c:v>并发数400</c:v>
                </c:pt>
              </c:strCache>
            </c:strRef>
          </c:cat>
          <c:val>
            <c:numRef>
              <c:f>[性能测试.xlsx]Sheet1!$B$42:$B$45</c:f>
              <c:numCache>
                <c:formatCode>General</c:formatCode>
                <c:ptCount val="4"/>
                <c:pt idx="0">
                  <c:v>8.4749999999999996</c:v>
                </c:pt>
                <c:pt idx="1">
                  <c:v>15.744</c:v>
                </c:pt>
                <c:pt idx="2">
                  <c:v>37.350999999999999</c:v>
                </c:pt>
                <c:pt idx="3">
                  <c:v>0</c:v>
                </c:pt>
              </c:numCache>
            </c:numRef>
          </c:val>
        </c:ser>
        <c:ser>
          <c:idx val="1"/>
          <c:order val="1"/>
          <c:tx>
            <c:strRef>
              <c:f>[性能测试.xlsx]Sheet1!$C$1</c:f>
              <c:strCache>
                <c:ptCount val="1"/>
                <c:pt idx="0">
                  <c:v>响应时间 Min</c:v>
                </c:pt>
              </c:strCache>
            </c:strRef>
          </c:tx>
          <c:spPr>
            <a:solidFill>
              <a:schemeClr val="accent1">
                <a:tint val="76667"/>
              </a:schemeClr>
            </a:solidFill>
            <a:ln>
              <a:noFill/>
            </a:ln>
            <a:effectLst/>
          </c:spPr>
          <c:invertIfNegative val="0"/>
          <c:cat>
            <c:strRef>
              <c:f>[性能测试.xlsx]Sheet1!$A$42:$A$45</c:f>
              <c:strCache>
                <c:ptCount val="4"/>
                <c:pt idx="0">
                  <c:v>并发数50</c:v>
                </c:pt>
                <c:pt idx="1">
                  <c:v>并发数100</c:v>
                </c:pt>
                <c:pt idx="2">
                  <c:v>并发数200</c:v>
                </c:pt>
                <c:pt idx="3">
                  <c:v>并发数400</c:v>
                </c:pt>
              </c:strCache>
            </c:strRef>
          </c:cat>
          <c:val>
            <c:numRef>
              <c:f>[性能测试.xlsx]Sheet1!$C$42:$C$45</c:f>
              <c:numCache>
                <c:formatCode>General</c:formatCode>
                <c:ptCount val="4"/>
                <c:pt idx="0">
                  <c:v>6.09</c:v>
                </c:pt>
                <c:pt idx="1">
                  <c:v>13.500999999999999</c:v>
                </c:pt>
                <c:pt idx="2">
                  <c:v>25.631</c:v>
                </c:pt>
                <c:pt idx="3">
                  <c:v>57.35</c:v>
                </c:pt>
              </c:numCache>
            </c:numRef>
          </c:val>
        </c:ser>
        <c:dLbls>
          <c:showLegendKey val="0"/>
          <c:showVal val="0"/>
          <c:showCatName val="0"/>
          <c:showSerName val="0"/>
          <c:showPercent val="0"/>
          <c:showBubbleSize val="0"/>
        </c:dLbls>
        <c:gapWidth val="150"/>
        <c:axId val="-1104893504"/>
        <c:axId val="-1104889152"/>
      </c:barChart>
      <c:catAx>
        <c:axId val="-1104893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rgbClr val="646568"/>
                </a:solidFill>
                <a:latin typeface="+mn-lt"/>
                <a:ea typeface="+mn-ea"/>
                <a:cs typeface="+mn-cs"/>
              </a:defRPr>
            </a:pPr>
            <a:endParaRPr lang="zh-CN"/>
          </a:p>
        </c:txPr>
        <c:crossAx val="-1104889152"/>
        <c:crosses val="autoZero"/>
        <c:auto val="1"/>
        <c:lblAlgn val="ctr"/>
        <c:lblOffset val="100"/>
        <c:noMultiLvlLbl val="0"/>
      </c:catAx>
      <c:valAx>
        <c:axId val="-1104889152"/>
        <c:scaling>
          <c:orientation val="minMax"/>
        </c:scaling>
        <c:delete val="1"/>
        <c:axPos val="l"/>
        <c:numFmt formatCode="General" sourceLinked="1"/>
        <c:majorTickMark val="none"/>
        <c:minorTickMark val="none"/>
        <c:tickLblPos val="nextTo"/>
        <c:crossAx val="-110489350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[性能测试.xlsx]Sheet1!$D$1</c:f>
              <c:strCache>
                <c:ptCount val="1"/>
                <c:pt idx="0">
                  <c:v>响应时间 Max</c:v>
                </c:pt>
              </c:strCache>
            </c:strRef>
          </c:tx>
          <c:spPr>
            <a:solidFill>
              <a:schemeClr val="accent1">
                <a:shade val="76667"/>
              </a:schemeClr>
            </a:solidFill>
            <a:ln>
              <a:noFill/>
            </a:ln>
            <a:effectLst/>
          </c:spPr>
          <c:invertIfNegative val="0"/>
          <c:cat>
            <c:strRef>
              <c:f>[性能测试.xlsx]Sheet1!$A$42:$A$45</c:f>
              <c:strCache>
                <c:ptCount val="4"/>
                <c:pt idx="0">
                  <c:v>并发数50</c:v>
                </c:pt>
                <c:pt idx="1">
                  <c:v>并发数100</c:v>
                </c:pt>
                <c:pt idx="2">
                  <c:v>并发数200</c:v>
                </c:pt>
                <c:pt idx="3">
                  <c:v>并发数400</c:v>
                </c:pt>
              </c:strCache>
            </c:strRef>
          </c:cat>
          <c:val>
            <c:numRef>
              <c:f>[性能测试.xlsx]Sheet1!$D$42:$D$45</c:f>
              <c:numCache>
                <c:formatCode>General</c:formatCode>
                <c:ptCount val="4"/>
                <c:pt idx="0">
                  <c:v>5.4349999999999996</c:v>
                </c:pt>
                <c:pt idx="1">
                  <c:v>5.3920000000000003</c:v>
                </c:pt>
                <c:pt idx="2">
                  <c:v>4.2640000000000002</c:v>
                </c:pt>
                <c:pt idx="3">
                  <c:v>0</c:v>
                </c:pt>
              </c:numCache>
            </c:numRef>
          </c:val>
        </c:ser>
        <c:ser>
          <c:idx val="1"/>
          <c:order val="1"/>
          <c:tx>
            <c:strRef>
              <c:f>[性能测试.xlsx]Sheet1!$E$1</c:f>
              <c:strCache>
                <c:ptCount val="1"/>
                <c:pt idx="0">
                  <c:v>吞吐量 Avg</c:v>
                </c:pt>
              </c:strCache>
            </c:strRef>
          </c:tx>
          <c:spPr>
            <a:solidFill>
              <a:schemeClr val="accent1">
                <a:tint val="76667"/>
              </a:schemeClr>
            </a:solidFill>
            <a:ln>
              <a:noFill/>
            </a:ln>
            <a:effectLst/>
          </c:spPr>
          <c:invertIfNegative val="0"/>
          <c:cat>
            <c:strRef>
              <c:f>[性能测试.xlsx]Sheet1!$A$42:$A$45</c:f>
              <c:strCache>
                <c:ptCount val="4"/>
                <c:pt idx="0">
                  <c:v>并发数50</c:v>
                </c:pt>
                <c:pt idx="1">
                  <c:v>并发数100</c:v>
                </c:pt>
                <c:pt idx="2">
                  <c:v>并发数200</c:v>
                </c:pt>
                <c:pt idx="3">
                  <c:v>并发数400</c:v>
                </c:pt>
              </c:strCache>
            </c:strRef>
          </c:cat>
          <c:val>
            <c:numRef>
              <c:f>[性能测试.xlsx]Sheet1!$E$42:$E$45</c:f>
              <c:numCache>
                <c:formatCode>General</c:formatCode>
                <c:ptCount val="4"/>
                <c:pt idx="0">
                  <c:v>7.319</c:v>
                </c:pt>
                <c:pt idx="1">
                  <c:v>7.3289999999999997</c:v>
                </c:pt>
                <c:pt idx="2">
                  <c:v>6.0540000000000003</c:v>
                </c:pt>
                <c:pt idx="3">
                  <c:v>4.9290000000000003</c:v>
                </c:pt>
              </c:numCache>
            </c:numRef>
          </c:val>
        </c:ser>
        <c:dLbls>
          <c:showLegendKey val="0"/>
          <c:showVal val="0"/>
          <c:showCatName val="0"/>
          <c:showSerName val="0"/>
          <c:showPercent val="0"/>
          <c:showBubbleSize val="0"/>
        </c:dLbls>
        <c:gapWidth val="150"/>
        <c:axId val="-1104868480"/>
        <c:axId val="-1104888608"/>
      </c:barChart>
      <c:catAx>
        <c:axId val="-110486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rgbClr val="646568"/>
                </a:solidFill>
                <a:latin typeface="+mn-lt"/>
                <a:ea typeface="+mn-ea"/>
                <a:cs typeface="+mn-cs"/>
              </a:defRPr>
            </a:pPr>
            <a:endParaRPr lang="zh-CN"/>
          </a:p>
        </c:txPr>
        <c:crossAx val="-1104888608"/>
        <c:crosses val="autoZero"/>
        <c:auto val="1"/>
        <c:lblAlgn val="ctr"/>
        <c:lblOffset val="100"/>
        <c:noMultiLvlLbl val="0"/>
      </c:catAx>
      <c:valAx>
        <c:axId val="-1104888608"/>
        <c:scaling>
          <c:orientation val="minMax"/>
        </c:scaling>
        <c:delete val="1"/>
        <c:axPos val="l"/>
        <c:numFmt formatCode="General" sourceLinked="1"/>
        <c:majorTickMark val="none"/>
        <c:minorTickMark val="none"/>
        <c:tickLblPos val="nextTo"/>
        <c:crossAx val="-1104868480"/>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3AA3F-A82B-43BF-B18C-5608A05C57EB}" type="datetimeFigureOut">
              <a:rPr lang="zh-CN" altLang="en-US" smtClean="0"/>
              <a:t>2016/10/19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30F0D-1A5A-4EA2-B28F-0EC912CB6BA5}" type="slidenum">
              <a:rPr lang="zh-CN" altLang="en-US" smtClean="0"/>
              <a:t>‹#›</a:t>
            </a:fld>
            <a:endParaRPr lang="zh-CN" altLang="en-US"/>
          </a:p>
        </p:txBody>
      </p:sp>
    </p:spTree>
    <p:extLst>
      <p:ext uri="{BB962C8B-B14F-4D97-AF65-F5344CB8AC3E}">
        <p14:creationId xmlns:p14="http://schemas.microsoft.com/office/powerpoint/2010/main" val="1676606952"/>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我是小组成员郑瀚林 我负责本次项目的 微信 </a:t>
            </a:r>
            <a:r>
              <a:rPr lang="en-US" altLang="zh-CN"/>
              <a:t>Web </a:t>
            </a:r>
            <a:r>
              <a:rPr lang="zh-CN" altLang="en-US"/>
              <a:t>端</a:t>
            </a:r>
          </a:p>
          <a:p>
            <a:r>
              <a:rPr lang="zh-CN" altLang="en-US"/>
              <a:t>我接下来讲的内容 分为三个部分 包括</a:t>
            </a:r>
          </a:p>
          <a:p>
            <a:r>
              <a:rPr lang="zh-CN" altLang="en-US"/>
              <a:t>在 </a:t>
            </a:r>
            <a:r>
              <a:rPr lang="en-US" altLang="zh-CN"/>
              <a:t>web </a:t>
            </a:r>
            <a:r>
              <a:rPr lang="zh-CN" altLang="en-US"/>
              <a:t>端的设计和实现</a:t>
            </a:r>
          </a:p>
          <a:p>
            <a:r>
              <a:rPr lang="zh-CN" altLang="en-US"/>
              <a:t>设计中遇到的几个问题</a:t>
            </a:r>
          </a:p>
          <a:p>
            <a:r>
              <a:rPr lang="zh-CN" altLang="en-US"/>
              <a:t>以及这些问题是怎么解决的</a:t>
            </a:r>
          </a:p>
          <a:p>
            <a:r>
              <a:rPr lang="zh-CN" altLang="en-US"/>
              <a:t>首先是 </a:t>
            </a:r>
            <a:r>
              <a:rPr lang="en-US" altLang="zh-CN"/>
              <a:t>web </a:t>
            </a:r>
            <a:r>
              <a:rPr lang="zh-CN" altLang="en-US"/>
              <a:t>端的设计实现</a:t>
            </a:r>
          </a:p>
        </p:txBody>
      </p:sp>
    </p:spTree>
    <p:extLst>
      <p:ext uri="{BB962C8B-B14F-4D97-AF65-F5344CB8AC3E}">
        <p14:creationId xmlns:p14="http://schemas.microsoft.com/office/powerpoint/2010/main" val="1685654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en-US" altLang="zh-CN">
                <a:sym typeface="+mn-ea"/>
              </a:rPr>
              <a:t>Web </a:t>
            </a:r>
            <a:r>
              <a:rPr lang="zh-CN" altLang="en-US">
                <a:sym typeface="+mn-ea"/>
              </a:rPr>
              <a:t>端在 传统 </a:t>
            </a:r>
            <a:r>
              <a:rPr lang="en-US" altLang="zh-CN">
                <a:sym typeface="+mn-ea"/>
              </a:rPr>
              <a:t>MVC </a:t>
            </a:r>
            <a:r>
              <a:rPr lang="zh-CN" altLang="en-US">
                <a:sym typeface="+mn-ea"/>
              </a:rPr>
              <a:t>框架上实现了前后端分离的设计，</a:t>
            </a:r>
          </a:p>
          <a:p>
            <a:pPr lvl="0"/>
            <a:r>
              <a:rPr lang="zh-CN" altLang="en-US">
                <a:sym typeface="+mn-ea"/>
              </a:rPr>
              <a:t>把前端页面完整从后端框架中剥离出来</a:t>
            </a:r>
          </a:p>
          <a:p>
            <a:pPr lvl="0"/>
            <a:r>
              <a:rPr lang="zh-CN" altLang="en-US">
                <a:sym typeface="+mn-ea"/>
              </a:rPr>
              <a:t>前端内容不再糅合着后端的代码 </a:t>
            </a:r>
          </a:p>
          <a:p>
            <a:pPr lvl="0"/>
            <a:r>
              <a:rPr lang="zh-CN" altLang="en-US">
                <a:sym typeface="+mn-ea"/>
              </a:rPr>
              <a:t>这种设计让前后端的数据交换方式产生了一点变化</a:t>
            </a:r>
          </a:p>
          <a:p>
            <a:pPr lvl="0"/>
            <a:r>
              <a:rPr lang="zh-CN" altLang="en-US">
                <a:sym typeface="+mn-ea"/>
              </a:rPr>
              <a:t>接下来让我们来看下有那些不同 </a:t>
            </a:r>
          </a:p>
          <a:p>
            <a:pPr lvl="0"/>
            <a:r>
              <a:rPr lang="zh-CN" altLang="en-US">
                <a:sym typeface="+mn-ea"/>
              </a:rPr>
              <a:t>大家都知道一般</a:t>
            </a:r>
            <a:r>
              <a:rPr lang="en-US" altLang="zh-CN">
                <a:sym typeface="+mn-ea"/>
              </a:rPr>
              <a:t>MVC</a:t>
            </a:r>
            <a:r>
              <a:rPr lang="zh-CN" altLang="en-US">
                <a:sym typeface="+mn-ea"/>
              </a:rPr>
              <a:t>框架处理一个动态页面的请求是什么样的一个过程</a:t>
            </a:r>
          </a:p>
          <a:p>
            <a:pPr lvl="0"/>
            <a:r>
              <a:rPr lang="en-US" altLang="zh-CN">
                <a:sym typeface="+mn-ea"/>
              </a:rPr>
              <a:t>	</a:t>
            </a:r>
            <a:r>
              <a:rPr lang="zh-CN" altLang="en-US">
                <a:sym typeface="+mn-ea"/>
              </a:rPr>
              <a:t>客户端给服务端发送请求 </a:t>
            </a:r>
          </a:p>
          <a:p>
            <a:pPr lvl="0"/>
            <a:r>
              <a:rPr lang="en-US" altLang="zh-CN">
                <a:sym typeface="+mn-ea"/>
              </a:rPr>
              <a:t>	</a:t>
            </a:r>
            <a:r>
              <a:rPr lang="zh-CN" altLang="en-US">
                <a:sym typeface="+mn-ea"/>
              </a:rPr>
              <a:t>分发器解析请求 </a:t>
            </a:r>
          </a:p>
          <a:p>
            <a:pPr lvl="0"/>
            <a:r>
              <a:rPr lang="en-US" altLang="zh-CN">
                <a:sym typeface="+mn-ea"/>
              </a:rPr>
              <a:t>	</a:t>
            </a:r>
            <a:r>
              <a:rPr lang="zh-CN" altLang="en-US">
                <a:sym typeface="+mn-ea"/>
              </a:rPr>
              <a:t>执行对应控制器下的行为方法</a:t>
            </a:r>
          </a:p>
          <a:p>
            <a:pPr lvl="0"/>
            <a:r>
              <a:rPr lang="en-US" altLang="zh-CN">
                <a:sym typeface="+mn-ea"/>
              </a:rPr>
              <a:t>	</a:t>
            </a:r>
            <a:r>
              <a:rPr lang="zh-CN" altLang="en-US">
                <a:sym typeface="+mn-ea"/>
              </a:rPr>
              <a:t>对模型操作 </a:t>
            </a:r>
          </a:p>
          <a:p>
            <a:pPr lvl="0"/>
            <a:r>
              <a:rPr lang="en-US" altLang="zh-CN">
                <a:sym typeface="+mn-ea"/>
              </a:rPr>
              <a:t>	</a:t>
            </a:r>
            <a:r>
              <a:rPr lang="zh-CN" altLang="en-US">
                <a:sym typeface="+mn-ea"/>
              </a:rPr>
              <a:t>模型从数据库获取数据 </a:t>
            </a:r>
          </a:p>
          <a:p>
            <a:pPr lvl="0"/>
            <a:r>
              <a:rPr lang="en-US" altLang="zh-CN">
                <a:sym typeface="+mn-ea"/>
              </a:rPr>
              <a:t>	</a:t>
            </a:r>
            <a:r>
              <a:rPr lang="zh-CN" altLang="en-US">
                <a:sym typeface="+mn-ea"/>
              </a:rPr>
              <a:t>渲染页面 返回渲染过的</a:t>
            </a:r>
            <a:r>
              <a:rPr lang="en-US" altLang="zh-CN">
                <a:sym typeface="+mn-ea"/>
              </a:rPr>
              <a:t>html</a:t>
            </a:r>
            <a:r>
              <a:rPr lang="zh-CN" altLang="en-US">
                <a:sym typeface="+mn-ea"/>
              </a:rPr>
              <a:t>页面发给客户端</a:t>
            </a:r>
          </a:p>
          <a:p>
            <a:pPr lvl="0"/>
            <a:r>
              <a:rPr lang="zh-CN" altLang="en-US">
                <a:sym typeface="+mn-ea"/>
              </a:rPr>
              <a:t>而前后端分离后是什么样的呢</a:t>
            </a:r>
          </a:p>
          <a:p>
            <a:pPr lvl="0"/>
            <a:r>
              <a:rPr lang="en-US" altLang="zh-CN">
                <a:sym typeface="+mn-ea"/>
              </a:rPr>
              <a:t>	</a:t>
            </a:r>
            <a:r>
              <a:rPr lang="zh-CN" altLang="en-US">
                <a:sym typeface="+mn-ea"/>
              </a:rPr>
              <a:t>客户端往服务端</a:t>
            </a:r>
            <a:r>
              <a:rPr lang="en-US" altLang="zh-CN">
                <a:sym typeface="+mn-ea"/>
              </a:rPr>
              <a:t>A </a:t>
            </a:r>
            <a:r>
              <a:rPr lang="zh-CN" altLang="en-US">
                <a:sym typeface="+mn-ea"/>
              </a:rPr>
              <a:t>发送获取页面请求</a:t>
            </a:r>
          </a:p>
          <a:p>
            <a:pPr lvl="0"/>
            <a:r>
              <a:rPr lang="en-US" altLang="zh-CN">
                <a:sym typeface="+mn-ea"/>
              </a:rPr>
              <a:t>	</a:t>
            </a:r>
            <a:r>
              <a:rPr lang="zh-CN" altLang="en-US">
                <a:sym typeface="+mn-ea"/>
              </a:rPr>
              <a:t>服务端直接返回 </a:t>
            </a:r>
            <a:r>
              <a:rPr lang="en-US" altLang="zh-CN">
                <a:sym typeface="+mn-ea"/>
              </a:rPr>
              <a:t>html </a:t>
            </a:r>
            <a:r>
              <a:rPr lang="zh-CN" altLang="en-US">
                <a:sym typeface="+mn-ea"/>
              </a:rPr>
              <a:t>内容</a:t>
            </a:r>
          </a:p>
          <a:p>
            <a:pPr lvl="0"/>
            <a:r>
              <a:rPr lang="en-US" altLang="zh-CN">
                <a:sym typeface="+mn-ea"/>
              </a:rPr>
              <a:t>	</a:t>
            </a:r>
            <a:r>
              <a:rPr lang="zh-CN" altLang="en-US">
                <a:sym typeface="+mn-ea"/>
              </a:rPr>
              <a:t>客户端 往服务端</a:t>
            </a:r>
            <a:r>
              <a:rPr lang="en-US" altLang="zh-CN">
                <a:sym typeface="+mn-ea"/>
              </a:rPr>
              <a:t>B </a:t>
            </a:r>
            <a:r>
              <a:rPr lang="zh-CN" altLang="en-US">
                <a:sym typeface="+mn-ea"/>
              </a:rPr>
              <a:t>发送请求获取数据</a:t>
            </a:r>
          </a:p>
          <a:p>
            <a:pPr lvl="0"/>
            <a:r>
              <a:rPr lang="en-US" altLang="zh-CN">
                <a:sym typeface="+mn-ea"/>
              </a:rPr>
              <a:t>	</a:t>
            </a:r>
            <a:r>
              <a:rPr lang="zh-CN" altLang="en-US">
                <a:sym typeface="+mn-ea"/>
              </a:rPr>
              <a:t>服务端 通过模型获得数据直接 发给客户端</a:t>
            </a:r>
          </a:p>
          <a:p>
            <a:pPr lvl="0"/>
            <a:r>
              <a:rPr lang="en-US" altLang="zh-CN">
                <a:sym typeface="+mn-ea"/>
              </a:rPr>
              <a:t>	</a:t>
            </a:r>
            <a:r>
              <a:rPr lang="zh-CN" altLang="en-US">
                <a:sym typeface="+mn-ea"/>
              </a:rPr>
              <a:t>最后由前段负责把代码在</a:t>
            </a:r>
            <a:r>
              <a:rPr lang="en-US" altLang="zh-CN">
                <a:sym typeface="+mn-ea"/>
              </a:rPr>
              <a:t>html</a:t>
            </a:r>
            <a:r>
              <a:rPr lang="zh-CN" altLang="en-US">
                <a:sym typeface="+mn-ea"/>
              </a:rPr>
              <a:t>页面上渲染出来</a:t>
            </a:r>
          </a:p>
          <a:p>
            <a:pPr lvl="0"/>
            <a:endParaRPr lang="zh-CN" altLang="en-US">
              <a:sym typeface="+mn-ea"/>
            </a:endParaRPr>
          </a:p>
          <a:p>
            <a:pPr lvl="0"/>
            <a:r>
              <a:rPr lang="zh-CN" altLang="en-US">
                <a:sym typeface="+mn-ea"/>
              </a:rPr>
              <a:t>我打个比方 如果一个动态页面是一盘西红柿炒蛋的话 </a:t>
            </a:r>
          </a:p>
          <a:p>
            <a:pPr lvl="0"/>
            <a:r>
              <a:rPr lang="zh-CN" altLang="en-US">
                <a:sym typeface="+mn-ea"/>
              </a:rPr>
              <a:t>传统模式就是把西红柿和鸡蛋在锅里炒好摆到盘子里递给用户</a:t>
            </a:r>
          </a:p>
          <a:p>
            <a:pPr lvl="0"/>
            <a:r>
              <a:rPr lang="zh-CN" altLang="en-US">
                <a:sym typeface="+mn-ea"/>
              </a:rPr>
              <a:t>前后端分离呢就是 把西红柿和鸡蛋交给用户 让用户自己做</a:t>
            </a:r>
          </a:p>
          <a:p>
            <a:pPr lvl="0"/>
            <a:endParaRPr lang="zh-CN" altLang="en-US">
              <a:sym typeface="+mn-ea"/>
            </a:endParaRPr>
          </a:p>
          <a:p>
            <a:pPr lvl="0"/>
            <a:r>
              <a:rPr lang="zh-CN" altLang="en-US">
                <a:sym typeface="+mn-ea"/>
              </a:rPr>
              <a:t>这么做的好处很明显 服务器少了一部渲染页面的工作 减少服务器的资源消耗</a:t>
            </a:r>
          </a:p>
          <a:p>
            <a:pPr lvl="0"/>
            <a:endParaRPr lang="zh-CN" altLang="en-US">
              <a:sym typeface="+mn-ea"/>
            </a:endParaRPr>
          </a:p>
          <a:p>
            <a:pPr lvl="0"/>
            <a:r>
              <a:rPr lang="en-US" altLang="zh-CN">
                <a:sym typeface="+mn-ea"/>
              </a:rPr>
              <a:t>	</a:t>
            </a:r>
          </a:p>
          <a:p>
            <a:r>
              <a:rPr lang="zh-CN" altLang="en-US">
                <a:latin typeface="微软雅黑 Light" panose="020B0502040204020203" pitchFamily="34" charset="-122"/>
                <a:ea typeface="微软雅黑 Light" panose="020B0502040204020203" pitchFamily="34" charset="-122"/>
                <a:sym typeface="+mn-ea"/>
              </a:rPr>
              <a:t>现在行业技术一直往向高集成，多并发，低耦合的方向发展 分布式系统非常流行 前后端分离能充分利用分布式系统 使服务压力分散给多个服务器</a:t>
            </a:r>
          </a:p>
          <a:p>
            <a:r>
              <a:rPr lang="zh-CN" altLang="en-US">
                <a:latin typeface="微软雅黑 Light" panose="020B0502040204020203" pitchFamily="34" charset="-122"/>
                <a:ea typeface="微软雅黑 Light" panose="020B0502040204020203" pitchFamily="34" charset="-122"/>
                <a:sym typeface="+mn-ea"/>
              </a:rPr>
              <a:t>还有一个是 前后端代码分开 只要协商好接口数据 前后可以进行独立的开发和测试 提高开发效率</a:t>
            </a:r>
          </a:p>
          <a:p>
            <a:r>
              <a:rPr lang="zh-CN" altLang="en-US">
                <a:latin typeface="微软雅黑 Light" panose="020B0502040204020203" pitchFamily="34" charset="-122"/>
                <a:ea typeface="微软雅黑 Light" panose="020B0502040204020203" pitchFamily="34" charset="-122"/>
                <a:sym typeface="+mn-ea"/>
              </a:rPr>
              <a:t>说完了前后端分离 我们接下来说一下接口 的设计 </a:t>
            </a:r>
          </a:p>
        </p:txBody>
      </p:sp>
    </p:spTree>
    <p:extLst>
      <p:ext uri="{BB962C8B-B14F-4D97-AF65-F5344CB8AC3E}">
        <p14:creationId xmlns:p14="http://schemas.microsoft.com/office/powerpoint/2010/main" val="3091674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zh-CN" altLang="en-US">
                <a:sym typeface="+mn-ea"/>
              </a:rPr>
              <a:t>好那我们看一下接口是怎么设计的</a:t>
            </a:r>
          </a:p>
          <a:p>
            <a:pPr lvl="0"/>
            <a:r>
              <a:rPr lang="zh-CN" altLang="en-US">
                <a:sym typeface="+mn-ea"/>
              </a:rPr>
              <a:t>很简单 前段用</a:t>
            </a:r>
            <a:r>
              <a:rPr lang="en-US" altLang="zh-CN">
                <a:sym typeface="+mn-ea"/>
              </a:rPr>
              <a:t>Ajax</a:t>
            </a:r>
            <a:r>
              <a:rPr lang="zh-CN" altLang="en-US">
                <a:sym typeface="+mn-ea"/>
              </a:rPr>
              <a:t>发送请求 后端返回</a:t>
            </a:r>
            <a:r>
              <a:rPr lang="en-US" altLang="zh-CN">
                <a:sym typeface="+mn-ea"/>
              </a:rPr>
              <a:t>JSON </a:t>
            </a:r>
            <a:r>
              <a:rPr lang="zh-CN" altLang="en-US">
                <a:sym typeface="+mn-ea"/>
              </a:rPr>
              <a:t>数据</a:t>
            </a:r>
          </a:p>
          <a:p>
            <a:pPr lvl="0"/>
            <a:r>
              <a:rPr lang="zh-CN" altLang="en-US">
                <a:sym typeface="+mn-ea"/>
              </a:rPr>
              <a:t>值得一提的就是第三点 接口是按 </a:t>
            </a:r>
            <a:r>
              <a:rPr lang="en-US" altLang="zh-CN">
                <a:sym typeface="+mn-ea"/>
              </a:rPr>
              <a:t>RESTful </a:t>
            </a:r>
            <a:r>
              <a:rPr lang="zh-CN" altLang="en-US">
                <a:sym typeface="+mn-ea"/>
              </a:rPr>
              <a:t>标准设计的</a:t>
            </a:r>
          </a:p>
          <a:p>
            <a:pPr lvl="0"/>
            <a:r>
              <a:rPr lang="en-US" altLang="zh-CN">
                <a:sym typeface="+mn-ea"/>
              </a:rPr>
              <a:t>restful </a:t>
            </a:r>
            <a:r>
              <a:rPr lang="zh-CN" altLang="en-US">
                <a:sym typeface="+mn-ea"/>
              </a:rPr>
              <a:t>是什么</a:t>
            </a:r>
          </a:p>
          <a:p>
            <a:pPr lvl="0"/>
            <a:r>
              <a:rPr lang="zh-CN" altLang="en-US">
                <a:sym typeface="+mn-ea"/>
              </a:rPr>
              <a:t>简单来说就是 用URL定位资源，用</a:t>
            </a:r>
            <a:r>
              <a:rPr lang="en-US" altLang="zh-CN">
                <a:sym typeface="+mn-ea"/>
              </a:rPr>
              <a:t>http</a:t>
            </a:r>
            <a:r>
              <a:rPr lang="zh-CN" altLang="en-US">
                <a:sym typeface="+mn-ea"/>
              </a:rPr>
              <a:t>请求方法（GET,POST,DELETE,DETC）描述操作。</a:t>
            </a:r>
          </a:p>
          <a:p>
            <a:pPr lvl="0"/>
            <a:r>
              <a:rPr lang="zh-CN" altLang="en-US">
                <a:sym typeface="+mn-ea"/>
              </a:rPr>
              <a:t>好处是什么</a:t>
            </a:r>
          </a:p>
          <a:p>
            <a:pPr lvl="0"/>
            <a:endParaRPr lang="zh-CN" altLang="en-US">
              <a:sym typeface="+mn-ea"/>
            </a:endParaRPr>
          </a:p>
          <a:p>
            <a:pPr lvl="0"/>
            <a:endParaRPr lang="zh-CN" altLang="en-US">
              <a:sym typeface="+mn-ea"/>
            </a:endParaRPr>
          </a:p>
          <a:p>
            <a:endParaRPr lang="zh-CN" altLang="en-US"/>
          </a:p>
        </p:txBody>
      </p:sp>
    </p:spTree>
    <p:extLst>
      <p:ext uri="{BB962C8B-B14F-4D97-AF65-F5344CB8AC3E}">
        <p14:creationId xmlns:p14="http://schemas.microsoft.com/office/powerpoint/2010/main" val="226437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接下来我们看看在项目中 我遇到了那些问题</a:t>
            </a:r>
          </a:p>
          <a:p>
            <a:r>
              <a:rPr lang="zh-CN" altLang="en-US"/>
              <a:t>第一个是跨域限制</a:t>
            </a:r>
          </a:p>
          <a:p>
            <a:r>
              <a:rPr lang="zh-CN" altLang="en-US"/>
              <a:t>第二个是页面载入迟缓</a:t>
            </a:r>
          </a:p>
          <a:p>
            <a:r>
              <a:rPr lang="zh-CN" altLang="en-US"/>
              <a:t>首先我们看一下跨域限制这个问题</a:t>
            </a:r>
            <a:r>
              <a:rPr lang="en-US" altLang="zh-CN"/>
              <a:t>jie</a:t>
            </a:r>
          </a:p>
        </p:txBody>
      </p:sp>
    </p:spTree>
    <p:extLst>
      <p:ext uri="{BB962C8B-B14F-4D97-AF65-F5344CB8AC3E}">
        <p14:creationId xmlns:p14="http://schemas.microsoft.com/office/powerpoint/2010/main" val="3946587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zh-CN" altLang="en-US">
                <a:sym typeface="+mn-ea"/>
              </a:rPr>
              <a:t>首先是跨域的问题，这个问题最早出现在我写第一个接口的时候，写完接口后一测试，浏览器给了这么一个错误，提示没有跨域请求的权限</a:t>
            </a:r>
          </a:p>
          <a:p>
            <a:pPr lvl="0"/>
            <a:r>
              <a:rPr lang="zh-CN" altLang="en-US">
                <a:sym typeface="+mn-ea"/>
              </a:rPr>
              <a:t>这是因为前后端分离的原因，导致请求跨域，这时浏览器会在发送</a:t>
            </a:r>
            <a:r>
              <a:rPr lang="en-US" altLang="zh-CN">
                <a:sym typeface="+mn-ea"/>
              </a:rPr>
              <a:t>post</a:t>
            </a:r>
            <a:r>
              <a:rPr lang="zh-CN" altLang="en-US">
                <a:sym typeface="+mn-ea"/>
              </a:rPr>
              <a:t>请求之前发送一次 options 请求，判断是否有跨域请求权限，服务器在响应中 附上 access control allow origin的值，供浏览器与域名（</a:t>
            </a:r>
            <a:r>
              <a:rPr lang="en-US" altLang="zh-CN">
                <a:sym typeface="+mn-ea"/>
              </a:rPr>
              <a:t>origin</a:t>
            </a:r>
            <a:r>
              <a:rPr lang="zh-CN" altLang="en-US">
                <a:sym typeface="+mn-ea"/>
              </a:rPr>
              <a:t>）匹配，如果匹配正确才会正式发送post请求，否则就会出现上面的问题</a:t>
            </a:r>
          </a:p>
          <a:p>
            <a:pPr lvl="0"/>
            <a:endParaRPr lang="zh-CN" altLang="en-US">
              <a:sym typeface="+mn-ea"/>
            </a:endParaRPr>
          </a:p>
          <a:p>
            <a:pPr lvl="0"/>
            <a:r>
              <a:rPr lang="zh-CN" altLang="en-US">
                <a:sym typeface="+mn-ea"/>
              </a:rPr>
              <a:t>这里要打破跨域的限制 这需要使用到CORS 跨资源共享规范来解决，</a:t>
            </a:r>
          </a:p>
          <a:p>
            <a:pPr lvl="0"/>
            <a:endParaRPr lang="zh-CN" altLang="en-US">
              <a:sym typeface="+mn-ea"/>
            </a:endParaRPr>
          </a:p>
          <a:p>
            <a:pPr lvl="0"/>
            <a:r>
              <a:rPr lang="zh-CN" altLang="en-US">
                <a:sym typeface="+mn-ea"/>
              </a:rPr>
              <a:t>*所以知道了这些内容解决起来就很简单了， 服务端只要能将CORS响应头写入响应对象中</a:t>
            </a:r>
          </a:p>
          <a:p>
            <a:pPr lvl="0"/>
            <a:r>
              <a:rPr lang="zh-CN" altLang="en-US">
                <a:sym typeface="+mn-ea"/>
              </a:rPr>
              <a:t>告诉浏览器哪些域是允许跨域请求的</a:t>
            </a:r>
            <a:r>
              <a:rPr lang="en-US" altLang="zh-CN">
                <a:sym typeface="+mn-ea"/>
              </a:rPr>
              <a:t>fang</a:t>
            </a:r>
          </a:p>
          <a:p>
            <a:pPr lvl="0"/>
            <a:endParaRPr lang="zh-CN" altLang="en-US">
              <a:sym typeface="+mn-ea"/>
            </a:endParaRPr>
          </a:p>
          <a:p>
            <a:pPr algn="l" defTabSz="914400">
              <a:buFont typeface="Arial" panose="020B0604020202020204" pitchFamily="34" charset="0"/>
              <a:buNone/>
            </a:pPr>
            <a:r>
              <a:rPr lang="zh-CN" altLang="en-US">
                <a:latin typeface="微软雅黑 Light" panose="020B0502040204020203" pitchFamily="34" charset="-122"/>
                <a:ea typeface="微软雅黑 Light" panose="020B0502040204020203" pitchFamily="34" charset="-122"/>
                <a:sym typeface="+mn-ea"/>
              </a:rPr>
              <a:t>要注意的是 限定着允许访问的来源，所以在服务器上把这个设置为“*”就可以让所有网站都可以跨域调用这个ajax了，如果为了更安全的话，也可以指定某几个域名可以访问。</a:t>
            </a:r>
            <a:endParaRPr lang="zh-CN" altLang="en-US"/>
          </a:p>
        </p:txBody>
      </p:sp>
    </p:spTree>
    <p:extLst>
      <p:ext uri="{BB962C8B-B14F-4D97-AF65-F5344CB8AC3E}">
        <p14:creationId xmlns:p14="http://schemas.microsoft.com/office/powerpoint/2010/main" val="1864871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第二个是页面载入的问题 服务器配置低 导致页面响应时间长</a:t>
            </a:r>
          </a:p>
          <a:p>
            <a:r>
              <a:rPr lang="zh-CN" altLang="en-US"/>
              <a:t>没办法承担更高配置的服务器 </a:t>
            </a:r>
          </a:p>
          <a:p>
            <a:r>
              <a:rPr lang="zh-CN" altLang="en-US"/>
              <a:t>所以想要在软件层面进行一些优化</a:t>
            </a:r>
          </a:p>
          <a:p>
            <a:r>
              <a:rPr lang="zh-CN" altLang="en-US"/>
              <a:t>优化从这几个方面入手</a:t>
            </a:r>
          </a:p>
          <a:p>
            <a:r>
              <a:rPr lang="zh-CN" altLang="en-US"/>
              <a:t>第一个是通过合并 </a:t>
            </a:r>
            <a:r>
              <a:rPr lang="en-US" altLang="zh-CN"/>
              <a:t>js/css </a:t>
            </a:r>
            <a:r>
              <a:rPr lang="zh-CN" altLang="en-US"/>
              <a:t>文件和小图标来减少</a:t>
            </a:r>
            <a:r>
              <a:rPr lang="en-US" altLang="zh-CN"/>
              <a:t>http </a:t>
            </a:r>
            <a:r>
              <a:rPr lang="zh-CN" altLang="en-US"/>
              <a:t>请求</a:t>
            </a:r>
          </a:p>
          <a:p>
            <a:r>
              <a:rPr lang="zh-CN" altLang="en-US"/>
              <a:t>第二个是通过压缩</a:t>
            </a:r>
            <a:r>
              <a:rPr lang="en-US" altLang="zh-CN"/>
              <a:t>js/css</a:t>
            </a:r>
            <a:r>
              <a:rPr lang="zh-CN" altLang="en-US"/>
              <a:t>文件 和用 </a:t>
            </a:r>
            <a:r>
              <a:rPr lang="en-US" altLang="zh-CN"/>
              <a:t>cdn</a:t>
            </a:r>
            <a:r>
              <a:rPr lang="zh-CN" altLang="en-US"/>
              <a:t>载入</a:t>
            </a:r>
            <a:r>
              <a:rPr lang="en-US" altLang="zh-CN"/>
              <a:t>bootstrap</a:t>
            </a:r>
            <a:r>
              <a:rPr lang="zh-CN" altLang="en-US"/>
              <a:t>和</a:t>
            </a:r>
            <a:r>
              <a:rPr lang="en-US" altLang="zh-CN"/>
              <a:t>jquery </a:t>
            </a:r>
            <a:r>
              <a:rPr lang="zh-CN" altLang="en-US"/>
              <a:t>这些第三方支持来减少带宽消耗</a:t>
            </a:r>
          </a:p>
          <a:p>
            <a:r>
              <a:rPr lang="zh-CN" altLang="en-US"/>
              <a:t>第三个在后端接口中对</a:t>
            </a:r>
            <a:r>
              <a:rPr lang="en-US" altLang="zh-CN"/>
              <a:t>sql</a:t>
            </a:r>
            <a:r>
              <a:rPr lang="zh-CN" altLang="en-US"/>
              <a:t>语句和算法的一些优化</a:t>
            </a:r>
          </a:p>
          <a:p>
            <a:r>
              <a:rPr lang="zh-CN" altLang="en-US"/>
              <a:t>第四个是一个查询缓存 避免用户在短时间内重复查询同一条数据</a:t>
            </a:r>
          </a:p>
          <a:p>
            <a:r>
              <a:rPr lang="zh-CN" altLang="en-US"/>
              <a:t>通过这些优化 在页面载入的速度上明显有了颈部</a:t>
            </a:r>
          </a:p>
          <a:p>
            <a:r>
              <a:rPr lang="zh-CN" altLang="en-US"/>
              <a:t>为了客观反应优化的效果 我对</a:t>
            </a:r>
            <a:r>
              <a:rPr lang="en-US" altLang="zh-CN"/>
              <a:t>web</a:t>
            </a:r>
            <a:r>
              <a:rPr lang="zh-CN" altLang="en-US"/>
              <a:t>端进行了性能测试</a:t>
            </a:r>
            <a:r>
              <a:rPr lang="en-US" altLang="zh-CN"/>
              <a:t>za</a:t>
            </a:r>
          </a:p>
        </p:txBody>
      </p:sp>
    </p:spTree>
    <p:extLst>
      <p:ext uri="{BB962C8B-B14F-4D97-AF65-F5344CB8AC3E}">
        <p14:creationId xmlns:p14="http://schemas.microsoft.com/office/powerpoint/2010/main" val="1280160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a:sym typeface="+mn-ea"/>
              </a:rPr>
              <a:t>最后为了能够客观反应优化的结果 对</a:t>
            </a:r>
            <a:r>
              <a:rPr lang="en-US" altLang="zh-CN">
                <a:sym typeface="+mn-ea"/>
              </a:rPr>
              <a:t>web </a:t>
            </a:r>
            <a:r>
              <a:rPr lang="zh-CN" altLang="en-US">
                <a:sym typeface="+mn-ea"/>
              </a:rPr>
              <a:t>端进行了性能测试</a:t>
            </a:r>
            <a:endParaRPr lang="zh-CN" altLang="en-US"/>
          </a:p>
          <a:p>
            <a:r>
              <a:rPr lang="zh-CN" altLang="en-US" b="1">
                <a:solidFill>
                  <a:srgbClr val="FF0000"/>
                </a:solidFill>
                <a:sym typeface="+mn-ea"/>
              </a:rPr>
              <a:t>测试工具 使用的是 </a:t>
            </a:r>
            <a:r>
              <a:rPr lang="en-US" altLang="zh-CN" b="1">
                <a:solidFill>
                  <a:srgbClr val="FF0000"/>
                </a:solidFill>
                <a:sym typeface="+mn-ea"/>
              </a:rPr>
              <a:t>Pylot </a:t>
            </a:r>
            <a:r>
              <a:rPr lang="zh-CN" altLang="en-US">
                <a:sym typeface="+mn-ea"/>
              </a:rPr>
              <a:t>测试时间 </a:t>
            </a:r>
            <a:r>
              <a:rPr lang="en-US" altLang="zh-CN">
                <a:sym typeface="+mn-ea"/>
              </a:rPr>
              <a:t>60s</a:t>
            </a:r>
            <a:endParaRPr lang="en-US" altLang="zh-CN"/>
          </a:p>
          <a:p>
            <a:r>
              <a:rPr lang="zh-CN" altLang="en-US">
                <a:sym typeface="+mn-ea"/>
              </a:rPr>
              <a:t>并发数 </a:t>
            </a:r>
            <a:r>
              <a:rPr lang="en-US" altLang="zh-CN">
                <a:sym typeface="+mn-ea"/>
              </a:rPr>
              <a:t>50-400 </a:t>
            </a:r>
            <a:r>
              <a:rPr lang="zh-CN" altLang="en-US">
                <a:sym typeface="+mn-ea"/>
              </a:rPr>
              <a:t>不等 </a:t>
            </a:r>
            <a:endParaRPr lang="zh-CN" altLang="en-US"/>
          </a:p>
          <a:p>
            <a:r>
              <a:rPr lang="zh-CN" altLang="en-US">
                <a:sym typeface="+mn-ea"/>
              </a:rPr>
              <a:t>上图是平均响应时间 下图是吞吐率</a:t>
            </a:r>
          </a:p>
          <a:p>
            <a:r>
              <a:rPr lang="zh-CN" altLang="en-US">
                <a:sym typeface="+mn-ea"/>
              </a:rPr>
              <a:t>深蓝色代表优化前 浅蓝代表优化后</a:t>
            </a:r>
            <a:r>
              <a:rPr lang="en-US" altLang="zh-CN">
                <a:sym typeface="+mn-ea"/>
              </a:rPr>
              <a:t>sh</a:t>
            </a:r>
          </a:p>
          <a:p>
            <a:r>
              <a:rPr lang="zh-CN" altLang="en-US">
                <a:sym typeface="+mn-ea"/>
              </a:rPr>
              <a:t>由于优化前 并发数</a:t>
            </a:r>
            <a:r>
              <a:rPr lang="en-US" altLang="zh-CN">
                <a:sym typeface="+mn-ea"/>
              </a:rPr>
              <a:t>400 </a:t>
            </a:r>
            <a:r>
              <a:rPr lang="zh-CN" altLang="en-US">
                <a:sym typeface="+mn-ea"/>
              </a:rPr>
              <a:t>的情况下达到了服务器带宽瓶颈 产生了将近一半的响应错误 无法进行测试</a:t>
            </a:r>
          </a:p>
          <a:p>
            <a:r>
              <a:rPr lang="zh-CN" altLang="en-US">
                <a:sym typeface="+mn-ea"/>
              </a:rPr>
              <a:t>在这两项数据上无法得到数据</a:t>
            </a:r>
          </a:p>
          <a:p>
            <a:r>
              <a:rPr lang="zh-CN" altLang="en-US">
                <a:sym typeface="+mn-ea"/>
              </a:rPr>
              <a:t>除此之外 平均响应时间和吞吐量相比优化前都得到了一定的提升</a:t>
            </a:r>
          </a:p>
          <a:p>
            <a:r>
              <a:rPr lang="zh-CN" altLang="en-US">
                <a:sym typeface="+mn-ea"/>
              </a:rPr>
              <a:t>另外由于优化减少了带宽的消耗 使得在优化后 打破了带宽瓶颈 </a:t>
            </a:r>
            <a:r>
              <a:rPr lang="en-US" altLang="zh-CN">
                <a:sym typeface="+mn-ea"/>
              </a:rPr>
              <a:t>400 </a:t>
            </a:r>
            <a:r>
              <a:rPr lang="zh-CN" altLang="en-US">
                <a:sym typeface="+mn-ea"/>
              </a:rPr>
              <a:t>并发数的测试也能顺利完成</a:t>
            </a:r>
            <a:r>
              <a:rPr lang="en-US" altLang="zh-CN">
                <a:sym typeface="+mn-ea"/>
              </a:rPr>
              <a:t> </a:t>
            </a:r>
            <a:r>
              <a:rPr lang="zh-CN" altLang="en-US">
                <a:sym typeface="+mn-ea"/>
              </a:rPr>
              <a:t> </a:t>
            </a:r>
            <a:endParaRPr lang="zh-CN" altLang="en-US"/>
          </a:p>
          <a:p>
            <a:r>
              <a:rPr lang="zh-CN" altLang="en-US"/>
              <a:t>可以看出以上优化还是很有成效的</a:t>
            </a:r>
          </a:p>
          <a:p>
            <a:r>
              <a:rPr lang="zh-CN" altLang="en-US"/>
              <a:t>以上是 我对 </a:t>
            </a:r>
            <a:r>
              <a:rPr lang="en-US" altLang="zh-CN"/>
              <a:t>Web </a:t>
            </a:r>
            <a:r>
              <a:rPr lang="zh-CN" altLang="en-US"/>
              <a:t>端的介绍 接下来有请我们的小组成员 来介绍他负责的内容</a:t>
            </a:r>
          </a:p>
        </p:txBody>
      </p:sp>
    </p:spTree>
    <p:extLst>
      <p:ext uri="{BB962C8B-B14F-4D97-AF65-F5344CB8AC3E}">
        <p14:creationId xmlns:p14="http://schemas.microsoft.com/office/powerpoint/2010/main" val="3942060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t>2016/10/19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t>2016/10/19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9"/>
            <a:ext cx="2628900" cy="581183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3" y="365129"/>
            <a:ext cx="7734300" cy="58118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t>2016/10/19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t>2016/10/19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3"/>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2016/10/19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1AB7A37-B852-49AB-B2E2-96296AB21F67}" type="datetimeFigureOut">
              <a:rPr lang="zh-CN" altLang="en-US" smtClean="0"/>
              <a:t>2016/10/19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1AB7A37-B852-49AB-B2E2-96296AB21F67}" type="datetimeFigureOut">
              <a:rPr lang="zh-CN" altLang="en-US" smtClean="0"/>
              <a:t>2016/10/19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1AB7A37-B852-49AB-B2E2-96296AB21F67}" type="datetimeFigureOut">
              <a:rPr lang="zh-CN" altLang="en-US" smtClean="0"/>
              <a:t>2016/10/19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AB7A37-B852-49AB-B2E2-96296AB21F67}" type="datetimeFigureOut">
              <a:rPr lang="zh-CN" altLang="en-US" smtClean="0"/>
              <a:t>2016/10/19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2016/10/19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3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2016/10/19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36" tIns="45718" rIns="9143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4"/>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71AB7A37-B852-49AB-B2E2-96296AB21F67}" type="datetimeFigureOut">
              <a:rPr lang="zh-CN" altLang="en-US" smtClean="0"/>
              <a:t>2016/10/19 Wednesday</a:t>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888F8D02-9041-4C59-BC62-13DE0E5C671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Microsoft_Visio_2003-2010___2.vsd"/><Relationship Id="rId3" Type="http://schemas.openxmlformats.org/officeDocument/2006/relationships/image" Target="../media/image30.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Microsoft_Visio_2003-2010___1.vsd"/><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Microsoft_Visio_2003-2010___3.vsd"/><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8.emf"/><Relationship Id="rId4" Type="http://schemas.openxmlformats.org/officeDocument/2006/relationships/oleObject" Target="../embeddings/Microsoft_Visio_2003-2010___4.vsd"/></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8551" y="4672006"/>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1" name="组合 60"/>
          <p:cNvGrpSpPr/>
          <p:nvPr/>
        </p:nvGrpSpPr>
        <p:grpSpPr>
          <a:xfrm rot="16200000">
            <a:off x="11436486" y="5106096"/>
            <a:ext cx="1271471" cy="363349"/>
            <a:chOff x="6507038" y="462977"/>
            <a:chExt cx="2430800" cy="471379"/>
          </a:xfrm>
        </p:grpSpPr>
        <p:grpSp>
          <p:nvGrpSpPr>
            <p:cNvPr id="62" name="组合 61"/>
            <p:cNvGrpSpPr/>
            <p:nvPr/>
          </p:nvGrpSpPr>
          <p:grpSpPr>
            <a:xfrm flipV="1">
              <a:off x="6507038" y="462977"/>
              <a:ext cx="1917435" cy="471379"/>
              <a:chOff x="810775" y="1533962"/>
              <a:chExt cx="7782374" cy="1913206"/>
            </a:xfrm>
          </p:grpSpPr>
          <p:sp>
            <p:nvSpPr>
              <p:cNvPr id="64" name="圆角矩形 63"/>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圆角矩形 62"/>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2270735" y="3025262"/>
            <a:ext cx="7816615" cy="707882"/>
          </a:xfrm>
          <a:prstGeom prst="rect">
            <a:avLst/>
          </a:prstGeom>
          <a:noFill/>
        </p:spPr>
        <p:txBody>
          <a:bodyPr wrap="square" lIns="91436" tIns="45718" rIns="91436" bIns="45718" rtlCol="0">
            <a:spAutoFit/>
          </a:bodyPr>
          <a:lstStyle/>
          <a:p>
            <a:pPr algn="ctr"/>
            <a:r>
              <a:rPr lang="zh-CN" altLang="en-US" sz="4000" b="1" spc="600" dirty="0" smtClean="0">
                <a:solidFill>
                  <a:schemeClr val="accent1">
                    <a:lumMod val="50000"/>
                    <a:alpha val="78000"/>
                  </a:schemeClr>
                </a:solidFill>
                <a:latin typeface="Georgia" panose="02040502050405020303" pitchFamily="18" charset="0"/>
                <a:cs typeface="Segoe UI Semilight" panose="020B0402040204020203" pitchFamily="34" charset="0"/>
              </a:rPr>
              <a:t>项目汇报</a:t>
            </a:r>
            <a:endParaRPr lang="zh-CN" altLang="en-US" sz="4000" b="1" spc="600" dirty="0">
              <a:solidFill>
                <a:schemeClr val="accent1">
                  <a:lumMod val="50000"/>
                  <a:alpha val="78000"/>
                </a:schemeClr>
              </a:solidFill>
              <a:latin typeface="Georgia" panose="02040502050405020303" pitchFamily="18" charset="0"/>
              <a:cs typeface="Segoe UI Semilight" panose="020B0402040204020203" pitchFamily="34" charset="0"/>
            </a:endParaRPr>
          </a:p>
        </p:txBody>
      </p:sp>
      <p:sp>
        <p:nvSpPr>
          <p:cNvPr id="48" name="文本框 47"/>
          <p:cNvSpPr txBox="1"/>
          <p:nvPr/>
        </p:nvSpPr>
        <p:spPr>
          <a:xfrm>
            <a:off x="1572656" y="1316954"/>
            <a:ext cx="9212774" cy="1446548"/>
          </a:xfrm>
          <a:prstGeom prst="rect">
            <a:avLst/>
          </a:prstGeom>
          <a:noFill/>
        </p:spPr>
        <p:txBody>
          <a:bodyPr wrap="none" lIns="91438" tIns="45719" rIns="91438" bIns="45719" rtlCol="0">
            <a:spAutoFit/>
          </a:bodyPr>
          <a:lstStyle/>
          <a:p>
            <a:r>
              <a:rPr lang="zh-CN" altLang="en-US" sz="8800" dirty="0" smtClean="0">
                <a:ln w="0"/>
                <a:solidFill>
                  <a:schemeClr val="accent1">
                    <a:lumMod val="50000"/>
                  </a:schemeClr>
                </a:solidFill>
                <a:latin typeface="微软雅黑" panose="020B0503020204020204" pitchFamily="34" charset="-122"/>
                <a:ea typeface="微软雅黑" panose="020B0503020204020204" pitchFamily="34" charset="-122"/>
              </a:rPr>
              <a:t>交警移动执法系统</a:t>
            </a:r>
            <a:endParaRPr lang="zh-CN" altLang="en-US" sz="8800" dirty="0">
              <a:ln w="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166762" y="5023089"/>
            <a:ext cx="9971425" cy="547370"/>
          </a:xfrm>
          <a:prstGeom prst="rect">
            <a:avLst/>
          </a:prstGeom>
          <a:noFill/>
        </p:spPr>
        <p:txBody>
          <a:bodyPr wrap="square" lIns="91436" tIns="45718" rIns="91436" bIns="45718"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小组成员：林孜 郑翰林 郭清 胡永燊         </a:t>
            </a:r>
            <a:endParaRPr lang="zh-CN" altLang="en-US" sz="28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57" name="圆角矩形 56"/>
          <p:cNvSpPr/>
          <p:nvPr/>
        </p:nvSpPr>
        <p:spPr>
          <a:xfrm rot="16200000" flipV="1">
            <a:off x="10447005" y="4634620"/>
            <a:ext cx="1282079" cy="130015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Freeform 96"/>
          <p:cNvSpPr/>
          <p:nvPr/>
        </p:nvSpPr>
        <p:spPr bwMode="auto">
          <a:xfrm>
            <a:off x="10716634" y="4926395"/>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sp>
        <p:nvSpPr>
          <p:cNvPr id="2" name="文本框 1"/>
          <p:cNvSpPr txBox="1"/>
          <p:nvPr/>
        </p:nvSpPr>
        <p:spPr>
          <a:xfrm>
            <a:off x="8195310" y="6147435"/>
            <a:ext cx="3898265" cy="975360"/>
          </a:xfrm>
          <a:prstGeom prst="rect">
            <a:avLst/>
          </a:prstGeom>
          <a:noFill/>
        </p:spPr>
        <p:txBody>
          <a:bodyPr wrap="square" rtlCol="0">
            <a:spAutoFit/>
          </a:bodyPr>
          <a:lstStyle/>
          <a:p>
            <a:r>
              <a:rPr lang="zh-CN" altLang="en-US" sz="2800" dirty="0" smtClean="0">
                <a:solidFill>
                  <a:schemeClr val="tx1"/>
                </a:solidFill>
                <a:latin typeface="微软雅黑" panose="020B0503020204020204" pitchFamily="34" charset="-122"/>
                <a:ea typeface="微软雅黑" panose="020B0503020204020204" pitchFamily="34" charset="-122"/>
                <a:sym typeface="+mn-ea"/>
              </a:rPr>
              <a:t>指导老师：程富荣</a:t>
            </a:r>
            <a:endParaRPr lang="zh-CN" altLang="en-US" sz="2800" dirty="0" smtClean="0">
              <a:solidFill>
                <a:schemeClr val="tx1"/>
              </a:solidFill>
              <a:latin typeface="微软雅黑" panose="020B0503020204020204" pitchFamily="34" charset="-122"/>
              <a:ea typeface="微软雅黑" panose="020B0503020204020204" pitchFamily="34" charset="-122"/>
              <a:cs typeface="Segoe UI Semilight" panose="020B0402040204020203" pitchFamily="34" charset="0"/>
              <a:sym typeface="+mn-ea"/>
            </a:endParaRPr>
          </a:p>
          <a:p>
            <a:endParaRPr lang="zh-CN" altLang="en-US" sz="2800" dirty="0" smtClean="0">
              <a:solidFill>
                <a:schemeClr val="tx1"/>
              </a:solidFill>
              <a:latin typeface="微软雅黑" panose="020B0503020204020204" pitchFamily="34" charset="-122"/>
              <a:ea typeface="微软雅黑" panose="020B0503020204020204" pitchFamily="34" charset="-122"/>
              <a:cs typeface="Segoe UI Semilight" panose="020B0402040204020203" pitchFamily="34"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后台管理</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2" name="图片 1"/>
          <p:cNvPicPr>
            <a:picLocks noChangeAspect="1"/>
          </p:cNvPicPr>
          <p:nvPr/>
        </p:nvPicPr>
        <p:blipFill>
          <a:blip r:embed="rId2"/>
          <a:stretch>
            <a:fillRect/>
          </a:stretch>
        </p:blipFill>
        <p:spPr>
          <a:xfrm>
            <a:off x="528955" y="1153218"/>
            <a:ext cx="4210995" cy="4156659"/>
          </a:xfrm>
          <a:prstGeom prst="rect">
            <a:avLst/>
          </a:prstGeom>
        </p:spPr>
      </p:pic>
      <p:pic>
        <p:nvPicPr>
          <p:cNvPr id="3" name="图片 2"/>
          <p:cNvPicPr>
            <a:picLocks noChangeAspect="1"/>
          </p:cNvPicPr>
          <p:nvPr/>
        </p:nvPicPr>
        <p:blipFill>
          <a:blip r:embed="rId3"/>
          <a:stretch>
            <a:fillRect/>
          </a:stretch>
        </p:blipFill>
        <p:spPr>
          <a:xfrm>
            <a:off x="6436983" y="1235952"/>
            <a:ext cx="5122386" cy="38578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后台管理</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3" name="图片 2"/>
          <p:cNvPicPr>
            <a:picLocks noChangeAspect="1"/>
          </p:cNvPicPr>
          <p:nvPr/>
        </p:nvPicPr>
        <p:blipFill>
          <a:blip r:embed="rId2"/>
          <a:stretch>
            <a:fillRect/>
          </a:stretch>
        </p:blipFill>
        <p:spPr>
          <a:xfrm>
            <a:off x="528955" y="1143902"/>
            <a:ext cx="4986759" cy="2871839"/>
          </a:xfrm>
          <a:prstGeom prst="rect">
            <a:avLst/>
          </a:prstGeom>
        </p:spPr>
      </p:pic>
      <p:pic>
        <p:nvPicPr>
          <p:cNvPr id="4" name="图片 3"/>
          <p:cNvPicPr>
            <a:picLocks noChangeAspect="1"/>
          </p:cNvPicPr>
          <p:nvPr/>
        </p:nvPicPr>
        <p:blipFill>
          <a:blip r:embed="rId3"/>
          <a:stretch>
            <a:fillRect/>
          </a:stretch>
        </p:blipFill>
        <p:spPr>
          <a:xfrm>
            <a:off x="6554990" y="3887101"/>
            <a:ext cx="5004379" cy="2970899"/>
          </a:xfrm>
          <a:prstGeom prst="rect">
            <a:avLst/>
          </a:prstGeom>
        </p:spPr>
      </p:pic>
      <p:pic>
        <p:nvPicPr>
          <p:cNvPr id="19"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l="29015" t="-2499" r="906" b="2499"/>
          <a:stretch>
            <a:fillRect/>
          </a:stretch>
        </p:blipFill>
        <p:spPr bwMode="auto">
          <a:xfrm>
            <a:off x="4108286" y="4422499"/>
            <a:ext cx="1617157" cy="200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9734" y="958777"/>
            <a:ext cx="5610225"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后台管理</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17" name="图片 16"/>
          <p:cNvPicPr>
            <a:picLocks noChangeAspect="1"/>
          </p:cNvPicPr>
          <p:nvPr/>
        </p:nvPicPr>
        <p:blipFill>
          <a:blip r:embed="rId2"/>
          <a:stretch>
            <a:fillRect/>
          </a:stretch>
        </p:blipFill>
        <p:spPr>
          <a:xfrm>
            <a:off x="4626657" y="3543226"/>
            <a:ext cx="7318565" cy="3077176"/>
          </a:xfrm>
          <a:prstGeom prst="rect">
            <a:avLst/>
          </a:prstGeom>
        </p:spPr>
      </p:pic>
      <p:pic>
        <p:nvPicPr>
          <p:cNvPr id="18" name="图片 3"/>
          <p:cNvPicPr>
            <a:picLocks noChangeAspect="1" noChangeArrowheads="1"/>
          </p:cNvPicPr>
          <p:nvPr/>
        </p:nvPicPr>
        <p:blipFill>
          <a:blip r:embed="rId3">
            <a:extLst>
              <a:ext uri="{28A0092B-C50C-407E-A947-70E740481C1C}">
                <a14:useLocalDpi xmlns:a14="http://schemas.microsoft.com/office/drawing/2010/main" val="0"/>
              </a:ext>
            </a:extLst>
          </a:blip>
          <a:srcRect l="14928" t="21202" r="809" b="34331"/>
          <a:stretch>
            <a:fillRect/>
          </a:stretch>
        </p:blipFill>
        <p:spPr bwMode="auto">
          <a:xfrm>
            <a:off x="141288" y="1058316"/>
            <a:ext cx="74898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标注 18"/>
          <p:cNvSpPr/>
          <p:nvPr/>
        </p:nvSpPr>
        <p:spPr>
          <a:xfrm>
            <a:off x="1901825" y="902106"/>
            <a:ext cx="1174750" cy="503237"/>
          </a:xfrm>
          <a:prstGeom prst="wedgeRectCallout">
            <a:avLst>
              <a:gd name="adj1" fmla="val -19638"/>
              <a:gd name="adj2" fmla="val 8379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200" noProof="1"/>
              <a:t>搜索新闻</a:t>
            </a:r>
          </a:p>
        </p:txBody>
      </p:sp>
      <p:pic>
        <p:nvPicPr>
          <p:cNvPr id="20" name="图片 1"/>
          <p:cNvPicPr>
            <a:picLocks noChangeAspect="1" noChangeArrowheads="1"/>
          </p:cNvPicPr>
          <p:nvPr/>
        </p:nvPicPr>
        <p:blipFill>
          <a:blip r:embed="rId4">
            <a:extLst>
              <a:ext uri="{28A0092B-C50C-407E-A947-70E740481C1C}">
                <a14:useLocalDpi xmlns:a14="http://schemas.microsoft.com/office/drawing/2010/main" val="0"/>
              </a:ext>
            </a:extLst>
          </a:blip>
          <a:srcRect l="8640" r="8640" b="8890"/>
          <a:stretch>
            <a:fillRect/>
          </a:stretch>
        </p:blipFill>
        <p:spPr bwMode="auto">
          <a:xfrm>
            <a:off x="528955" y="3766340"/>
            <a:ext cx="3303478" cy="263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后台管理</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2" name="图片 1"/>
          <p:cNvPicPr>
            <a:picLocks noChangeAspect="1"/>
          </p:cNvPicPr>
          <p:nvPr/>
        </p:nvPicPr>
        <p:blipFill>
          <a:blip r:embed="rId2"/>
          <a:stretch>
            <a:fillRect/>
          </a:stretch>
        </p:blipFill>
        <p:spPr>
          <a:xfrm>
            <a:off x="5983558" y="1177519"/>
            <a:ext cx="5856401" cy="4422698"/>
          </a:xfrm>
          <a:prstGeom prst="rect">
            <a:avLst/>
          </a:prstGeom>
        </p:spPr>
      </p:pic>
      <p:pic>
        <p:nvPicPr>
          <p:cNvPr id="3" name="图片 2"/>
          <p:cNvPicPr>
            <a:picLocks noChangeAspect="1"/>
          </p:cNvPicPr>
          <p:nvPr/>
        </p:nvPicPr>
        <p:blipFill>
          <a:blip r:embed="rId3"/>
          <a:stretch>
            <a:fillRect/>
          </a:stretch>
        </p:blipFill>
        <p:spPr>
          <a:xfrm>
            <a:off x="146434" y="1958421"/>
            <a:ext cx="5556534" cy="15721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861464"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Web</a:t>
            </a:r>
            <a:r>
              <a:rPr lang="zh-CN" altLang="en-US" sz="2400" spc="600" dirty="0" smtClean="0">
                <a:solidFill>
                  <a:schemeClr val="tx2"/>
                </a:solidFill>
                <a:latin typeface="微软雅黑" panose="020B0503020204020204" pitchFamily="34" charset="-122"/>
                <a:ea typeface="微软雅黑" panose="020B0503020204020204" pitchFamily="34" charset="-122"/>
              </a:rPr>
              <a:t>前端</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4" name="标题 1"/>
          <p:cNvSpPr txBox="1">
            <a:spLocks noChangeArrowheads="1"/>
          </p:cNvSpPr>
          <p:nvPr/>
        </p:nvSpPr>
        <p:spPr>
          <a:xfrm>
            <a:off x="2872116" y="965748"/>
            <a:ext cx="6858000" cy="977900"/>
          </a:xfrm>
          <a:prstGeom prst="rect">
            <a:avLst/>
          </a:prstGeom>
        </p:spPr>
        <p:txBody>
          <a:bodyPr vert="horz" lIns="91436" tIns="45718" rIns="91436"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5400" smtClean="0">
                <a:latin typeface="微软雅黑 Light" panose="020B0502040204020203" pitchFamily="34" charset="-122"/>
                <a:ea typeface="微软雅黑 Light" panose="020B0502040204020203" pitchFamily="34" charset="-122"/>
              </a:rPr>
              <a:t>Web/</a:t>
            </a:r>
            <a:r>
              <a:rPr lang="zh-CN" altLang="en-US" sz="5400" smtClean="0">
                <a:latin typeface="微软雅黑 Light" panose="020B0502040204020203" pitchFamily="34" charset="-122"/>
                <a:ea typeface="微软雅黑 Light" panose="020B0502040204020203" pitchFamily="34" charset="-122"/>
              </a:rPr>
              <a:t>微信端</a:t>
            </a:r>
          </a:p>
        </p:txBody>
      </p:sp>
      <p:sp>
        <p:nvSpPr>
          <p:cNvPr id="25" name="副标题 2"/>
          <p:cNvSpPr txBox="1"/>
          <p:nvPr/>
        </p:nvSpPr>
        <p:spPr>
          <a:xfrm>
            <a:off x="2467303" y="2658023"/>
            <a:ext cx="7119938" cy="4140200"/>
          </a:xfrm>
          <a:prstGeom prst="rect">
            <a:avLst/>
          </a:prstGeom>
        </p:spPr>
        <p:txBody>
          <a:bodyPr vert="horz" lIns="91436" tIns="45718" rIns="91436" bIns="45718"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342900" indent="-342900"/>
            <a:endParaRPr lang="zh-CN" altLang="en-US" sz="1900" noProof="1" smtClean="0">
              <a:latin typeface="微软雅黑 Light" panose="020B0502040204020203" pitchFamily="34" charset="-122"/>
              <a:ea typeface="微软雅黑 Light" panose="020B0502040204020203" pitchFamily="34" charset="-122"/>
            </a:endParaRPr>
          </a:p>
          <a:p>
            <a:r>
              <a:rPr lang="zh-CN" altLang="en-US" sz="1900" noProof="1" smtClean="0">
                <a:latin typeface="微软雅黑 Light" panose="020B0502040204020203" pitchFamily="34" charset="-122"/>
                <a:ea typeface="微软雅黑 Light" panose="020B0502040204020203" pitchFamily="34" charset="-122"/>
              </a:rPr>
              <a:t>功能</a:t>
            </a:r>
          </a:p>
          <a:p>
            <a:r>
              <a:rPr lang="zh-CN" altLang="en-US" sz="1900" noProof="1" smtClean="0">
                <a:latin typeface="微软雅黑 Light" panose="020B0502040204020203" pitchFamily="34" charset="-122"/>
                <a:ea typeface="微软雅黑 Light" panose="020B0502040204020203" pitchFamily="34" charset="-122"/>
              </a:rPr>
              <a:t>框架设计</a:t>
            </a:r>
          </a:p>
          <a:p>
            <a:r>
              <a:rPr lang="zh-CN" altLang="en-US" sz="1900" noProof="1" smtClean="0">
                <a:latin typeface="微软雅黑 Light" panose="020B0502040204020203" pitchFamily="34" charset="-122"/>
                <a:ea typeface="微软雅黑 Light" panose="020B0502040204020203" pitchFamily="34" charset="-122"/>
              </a:rPr>
              <a:t>具体实现</a:t>
            </a:r>
          </a:p>
          <a:p>
            <a:endParaRPr lang="zh-CN" altLang="en-US" sz="1900" noProof="1">
              <a:latin typeface="微软雅黑 Light" panose="020B0502040204020203" pitchFamily="34" charset="-122"/>
              <a:ea typeface="微软雅黑 Light" panose="020B0502040204020203" pitchFamily="34" charset="-122"/>
            </a:endParaRPr>
          </a:p>
        </p:txBody>
      </p:sp>
      <p:pic>
        <p:nvPicPr>
          <p:cNvPr id="26" name="图片 17" descr="QQ截图201610122126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691" y="1943648"/>
            <a:ext cx="2876550" cy="4106863"/>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pic>
        <p:nvPicPr>
          <p:cNvPr id="27" name="图片 18" descr="QQ截图201610122127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03" y="2223048"/>
            <a:ext cx="2711450" cy="3168650"/>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sp>
        <p:nvSpPr>
          <p:cNvPr id="28" name="文本框 20"/>
          <p:cNvSpPr txBox="1">
            <a:spLocks noChangeArrowheads="1"/>
          </p:cNvSpPr>
          <p:nvPr/>
        </p:nvSpPr>
        <p:spPr bwMode="auto">
          <a:xfrm>
            <a:off x="2214891" y="6050511"/>
            <a:ext cx="321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登陆</a:t>
            </a:r>
          </a:p>
        </p:txBody>
      </p:sp>
      <p:sp>
        <p:nvSpPr>
          <p:cNvPr id="29" name="文本框 21"/>
          <p:cNvSpPr txBox="1">
            <a:spLocks noChangeArrowheads="1"/>
          </p:cNvSpPr>
          <p:nvPr/>
        </p:nvSpPr>
        <p:spPr bwMode="auto">
          <a:xfrm>
            <a:off x="7072641" y="6175923"/>
            <a:ext cx="22177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注册</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861464"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Web</a:t>
            </a:r>
            <a:r>
              <a:rPr lang="zh-CN" altLang="en-US" sz="2400" spc="600" dirty="0" smtClean="0">
                <a:solidFill>
                  <a:schemeClr val="tx2"/>
                </a:solidFill>
                <a:latin typeface="微软雅黑" panose="020B0503020204020204" pitchFamily="34" charset="-122"/>
                <a:ea typeface="微软雅黑" panose="020B0503020204020204" pitchFamily="34" charset="-122"/>
              </a:rPr>
              <a:t>前端</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19" name="标题 1"/>
          <p:cNvSpPr txBox="1">
            <a:spLocks noChangeArrowheads="1"/>
          </p:cNvSpPr>
          <p:nvPr/>
        </p:nvSpPr>
        <p:spPr>
          <a:xfrm>
            <a:off x="2895764" y="1099754"/>
            <a:ext cx="6858000" cy="977900"/>
          </a:xfrm>
          <a:prstGeom prst="rect">
            <a:avLst/>
          </a:prstGeom>
        </p:spPr>
        <p:txBody>
          <a:bodyPr vert="horz" lIns="91436" tIns="45718" rIns="91436"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5400" smtClean="0">
                <a:latin typeface="微软雅黑 Light" panose="020B0502040204020203" pitchFamily="34" charset="-122"/>
                <a:ea typeface="微软雅黑 Light" panose="020B0502040204020203" pitchFamily="34" charset="-122"/>
              </a:rPr>
              <a:t>Web/</a:t>
            </a:r>
            <a:r>
              <a:rPr lang="zh-CN" altLang="en-US" sz="5400" smtClean="0">
                <a:latin typeface="微软雅黑 Light" panose="020B0502040204020203" pitchFamily="34" charset="-122"/>
                <a:ea typeface="微软雅黑 Light" panose="020B0502040204020203" pitchFamily="34" charset="-122"/>
              </a:rPr>
              <a:t>微信端</a:t>
            </a:r>
          </a:p>
        </p:txBody>
      </p:sp>
      <p:pic>
        <p:nvPicPr>
          <p:cNvPr id="20" name="图片 3" descr="QQ截图201610122128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776" y="2769804"/>
            <a:ext cx="5629275" cy="2570163"/>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pic>
        <p:nvPicPr>
          <p:cNvPr id="21" name="图片 4" descr="QQ截图201610122128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026" y="2431667"/>
            <a:ext cx="2282825" cy="3244850"/>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sp>
        <p:nvSpPr>
          <p:cNvPr id="22" name="文本框 9"/>
          <p:cNvSpPr txBox="1">
            <a:spLocks noChangeArrowheads="1"/>
          </p:cNvSpPr>
          <p:nvPr/>
        </p:nvSpPr>
        <p:spPr bwMode="auto">
          <a:xfrm>
            <a:off x="2678276" y="5676517"/>
            <a:ext cx="3216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a:t>PC</a:t>
            </a:r>
          </a:p>
        </p:txBody>
      </p:sp>
      <p:sp>
        <p:nvSpPr>
          <p:cNvPr id="23" name="文本框 10"/>
          <p:cNvSpPr txBox="1">
            <a:spLocks noChangeArrowheads="1"/>
          </p:cNvSpPr>
          <p:nvPr/>
        </p:nvSpPr>
        <p:spPr bwMode="auto">
          <a:xfrm>
            <a:off x="7536026" y="5801929"/>
            <a:ext cx="22177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手机</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861464"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Web</a:t>
            </a:r>
            <a:r>
              <a:rPr lang="zh-CN" altLang="en-US" sz="2400" spc="600" dirty="0" smtClean="0">
                <a:solidFill>
                  <a:schemeClr val="tx2"/>
                </a:solidFill>
                <a:latin typeface="微软雅黑" panose="020B0503020204020204" pitchFamily="34" charset="-122"/>
                <a:ea typeface="微软雅黑" panose="020B0503020204020204" pitchFamily="34" charset="-122"/>
              </a:rPr>
              <a:t>前端</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4" name="标题 1"/>
          <p:cNvSpPr txBox="1">
            <a:spLocks noChangeArrowheads="1"/>
          </p:cNvSpPr>
          <p:nvPr/>
        </p:nvSpPr>
        <p:spPr>
          <a:xfrm>
            <a:off x="3095630" y="997279"/>
            <a:ext cx="6858000" cy="977900"/>
          </a:xfrm>
          <a:prstGeom prst="rect">
            <a:avLst/>
          </a:prstGeom>
        </p:spPr>
        <p:txBody>
          <a:bodyPr vert="horz" lIns="91436" tIns="45718" rIns="91436"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5400" smtClean="0">
                <a:latin typeface="微软雅黑 Light" panose="020B0502040204020203" pitchFamily="34" charset="-122"/>
                <a:ea typeface="微软雅黑 Light" panose="020B0502040204020203" pitchFamily="34" charset="-122"/>
              </a:rPr>
              <a:t>Web/</a:t>
            </a:r>
            <a:r>
              <a:rPr lang="zh-CN" altLang="en-US" sz="5400" smtClean="0">
                <a:latin typeface="微软雅黑 Light" panose="020B0502040204020203" pitchFamily="34" charset="-122"/>
                <a:ea typeface="微软雅黑 Light" panose="020B0502040204020203" pitchFamily="34" charset="-122"/>
              </a:rPr>
              <a:t>微信端</a:t>
            </a:r>
          </a:p>
        </p:txBody>
      </p:sp>
      <p:sp>
        <p:nvSpPr>
          <p:cNvPr id="25" name="文本框 20"/>
          <p:cNvSpPr txBox="1">
            <a:spLocks noChangeArrowheads="1"/>
          </p:cNvSpPr>
          <p:nvPr/>
        </p:nvSpPr>
        <p:spPr bwMode="auto">
          <a:xfrm>
            <a:off x="2438405" y="6082042"/>
            <a:ext cx="321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机动车违法查询</a:t>
            </a:r>
          </a:p>
        </p:txBody>
      </p:sp>
      <p:sp>
        <p:nvSpPr>
          <p:cNvPr id="26" name="文本框 21"/>
          <p:cNvSpPr txBox="1">
            <a:spLocks noChangeArrowheads="1"/>
          </p:cNvSpPr>
          <p:nvPr/>
        </p:nvSpPr>
        <p:spPr bwMode="auto">
          <a:xfrm>
            <a:off x="7296155" y="6207454"/>
            <a:ext cx="22177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驾驶证积分查询</a:t>
            </a:r>
          </a:p>
        </p:txBody>
      </p:sp>
      <p:pic>
        <p:nvPicPr>
          <p:cNvPr id="27"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617" y="2553029"/>
            <a:ext cx="3198813" cy="3076575"/>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pic>
        <p:nvPicPr>
          <p:cNvPr id="28"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5" y="2065667"/>
            <a:ext cx="3282950" cy="3546475"/>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861464"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Web</a:t>
            </a:r>
            <a:r>
              <a:rPr lang="zh-CN" altLang="en-US" sz="2400" spc="600" dirty="0" smtClean="0">
                <a:solidFill>
                  <a:schemeClr val="tx2"/>
                </a:solidFill>
                <a:latin typeface="微软雅黑" panose="020B0503020204020204" pitchFamily="34" charset="-122"/>
                <a:ea typeface="微软雅黑" panose="020B0503020204020204" pitchFamily="34" charset="-122"/>
              </a:rPr>
              <a:t>前端</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9" name="标题 1"/>
          <p:cNvSpPr txBox="1">
            <a:spLocks noChangeArrowheads="1"/>
          </p:cNvSpPr>
          <p:nvPr/>
        </p:nvSpPr>
        <p:spPr>
          <a:xfrm>
            <a:off x="3095630" y="997279"/>
            <a:ext cx="6858000" cy="977900"/>
          </a:xfrm>
          <a:prstGeom prst="rect">
            <a:avLst/>
          </a:prstGeom>
        </p:spPr>
        <p:txBody>
          <a:bodyPr vert="horz" lIns="91436" tIns="45718" rIns="91436"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5400" smtClean="0">
                <a:latin typeface="微软雅黑 Light" panose="020B0502040204020203" pitchFamily="34" charset="-122"/>
                <a:ea typeface="微软雅黑 Light" panose="020B0502040204020203" pitchFamily="34" charset="-122"/>
              </a:rPr>
              <a:t>Web/</a:t>
            </a:r>
            <a:r>
              <a:rPr lang="zh-CN" altLang="en-US" sz="5400" smtClean="0">
                <a:latin typeface="微软雅黑 Light" panose="020B0502040204020203" pitchFamily="34" charset="-122"/>
                <a:ea typeface="微软雅黑 Light" panose="020B0502040204020203" pitchFamily="34" charset="-122"/>
              </a:rPr>
              <a:t>微信端</a:t>
            </a:r>
          </a:p>
        </p:txBody>
      </p:sp>
      <p:sp>
        <p:nvSpPr>
          <p:cNvPr id="30" name="文本框 20"/>
          <p:cNvSpPr txBox="1">
            <a:spLocks noChangeArrowheads="1"/>
          </p:cNvSpPr>
          <p:nvPr/>
        </p:nvSpPr>
        <p:spPr bwMode="auto">
          <a:xfrm>
            <a:off x="2438405" y="6082042"/>
            <a:ext cx="321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机动车违法查询</a:t>
            </a:r>
          </a:p>
        </p:txBody>
      </p:sp>
      <p:sp>
        <p:nvSpPr>
          <p:cNvPr id="31" name="文本框 21"/>
          <p:cNvSpPr txBox="1">
            <a:spLocks noChangeArrowheads="1"/>
          </p:cNvSpPr>
          <p:nvPr/>
        </p:nvSpPr>
        <p:spPr bwMode="auto">
          <a:xfrm>
            <a:off x="7296155" y="6207454"/>
            <a:ext cx="22177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驾驶证积分查询</a:t>
            </a:r>
          </a:p>
        </p:txBody>
      </p:sp>
      <p:pic>
        <p:nvPicPr>
          <p:cNvPr id="3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617" y="2553029"/>
            <a:ext cx="3198813" cy="3076575"/>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pic>
        <p:nvPicPr>
          <p:cNvPr id="33"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5" y="2065667"/>
            <a:ext cx="3282950" cy="3546475"/>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861464"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Web</a:t>
            </a:r>
            <a:r>
              <a:rPr lang="zh-CN" altLang="en-US" sz="2400" spc="600" dirty="0" smtClean="0">
                <a:solidFill>
                  <a:schemeClr val="tx2"/>
                </a:solidFill>
                <a:latin typeface="微软雅黑" panose="020B0503020204020204" pitchFamily="34" charset="-122"/>
                <a:ea typeface="微软雅黑" panose="020B0503020204020204" pitchFamily="34" charset="-122"/>
              </a:rPr>
              <a:t>前端</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4" name="标题 1"/>
          <p:cNvSpPr txBox="1">
            <a:spLocks noChangeArrowheads="1"/>
          </p:cNvSpPr>
          <p:nvPr/>
        </p:nvSpPr>
        <p:spPr>
          <a:xfrm>
            <a:off x="2769641" y="918451"/>
            <a:ext cx="6858000" cy="977900"/>
          </a:xfrm>
          <a:prstGeom prst="rect">
            <a:avLst/>
          </a:prstGeom>
        </p:spPr>
        <p:txBody>
          <a:bodyPr vert="horz" lIns="91436" tIns="45718" rIns="91436"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5400" smtClean="0">
                <a:latin typeface="微软雅黑 Light" panose="020B0502040204020203" pitchFamily="34" charset="-122"/>
                <a:ea typeface="微软雅黑 Light" panose="020B0502040204020203" pitchFamily="34" charset="-122"/>
              </a:rPr>
              <a:t>Web/</a:t>
            </a:r>
            <a:r>
              <a:rPr lang="zh-CN" altLang="en-US" sz="5400" smtClean="0">
                <a:latin typeface="微软雅黑 Light" panose="020B0502040204020203" pitchFamily="34" charset="-122"/>
                <a:ea typeface="微软雅黑 Light" panose="020B0502040204020203" pitchFamily="34" charset="-122"/>
              </a:rPr>
              <a:t>微信端</a:t>
            </a:r>
          </a:p>
        </p:txBody>
      </p:sp>
      <p:sp>
        <p:nvSpPr>
          <p:cNvPr id="25" name="文本框 20"/>
          <p:cNvSpPr txBox="1">
            <a:spLocks noChangeArrowheads="1"/>
          </p:cNvSpPr>
          <p:nvPr/>
        </p:nvSpPr>
        <p:spPr bwMode="auto">
          <a:xfrm>
            <a:off x="2112416" y="6003214"/>
            <a:ext cx="321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申诉</a:t>
            </a:r>
          </a:p>
        </p:txBody>
      </p:sp>
      <p:sp>
        <p:nvSpPr>
          <p:cNvPr id="26" name="文本框 21"/>
          <p:cNvSpPr txBox="1">
            <a:spLocks noChangeArrowheads="1"/>
          </p:cNvSpPr>
          <p:nvPr/>
        </p:nvSpPr>
        <p:spPr bwMode="auto">
          <a:xfrm>
            <a:off x="6970166" y="6128626"/>
            <a:ext cx="22177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查询历史</a:t>
            </a:r>
          </a:p>
        </p:txBody>
      </p:sp>
      <p:pic>
        <p:nvPicPr>
          <p:cNvPr id="27"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416" y="1896351"/>
            <a:ext cx="34671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566" y="1896351"/>
            <a:ext cx="3436937"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1"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p>
          </p:txBody>
        </p:sp>
        <p:sp>
          <p:nvSpPr>
            <p:cNvPr id="42" name="文本框 41"/>
            <p:cNvSpPr txBox="1"/>
            <p:nvPr/>
          </p:nvSpPr>
          <p:spPr>
            <a:xfrm>
              <a:off x="9015674" y="3077396"/>
              <a:ext cx="2924810" cy="87312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系统概述</a:t>
              </a: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07" y="252859"/>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5" name="文本框 24"/>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直接连接符 82"/>
          <p:cNvCxnSpPr/>
          <p:nvPr/>
        </p:nvCxnSpPr>
        <p:spPr>
          <a:xfrm flipH="1">
            <a:off x="6763951" y="955283"/>
            <a:ext cx="1" cy="54928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478776" y="449328"/>
            <a:ext cx="0" cy="564364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741855" y="2736811"/>
            <a:ext cx="6818603" cy="134499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nvGrpSpPr>
          <p:cNvPr id="15" name="组 14"/>
          <p:cNvGrpSpPr/>
          <p:nvPr/>
        </p:nvGrpSpPr>
        <p:grpSpPr>
          <a:xfrm>
            <a:off x="-22300" y="6654793"/>
            <a:ext cx="1271471"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13076" y="245329"/>
            <a:ext cx="1031043" cy="4519883"/>
          </a:xfrm>
          <a:prstGeom prst="rect">
            <a:avLst/>
          </a:prstGeom>
          <a:noFill/>
        </p:spPr>
        <p:txBody>
          <a:bodyPr vert="eaVert" wrap="square" lIns="91436" tIns="45718" rIns="91436" bIns="45718" rtlCol="0">
            <a:spAutoFit/>
          </a:bodyPr>
          <a:lstStyle/>
          <a:p>
            <a:r>
              <a:rPr lang="en-US" altLang="zh-CN" sz="5500" dirty="0">
                <a:solidFill>
                  <a:schemeClr val="bg1"/>
                </a:solidFill>
                <a:latin typeface="Eras Light ITC" panose="020B0402030504020804" pitchFamily="34" charset="0"/>
              </a:rPr>
              <a:t>CONTENTS</a:t>
            </a:r>
            <a:endParaRPr lang="zh-CN" altLang="en-US" sz="5500" dirty="0">
              <a:solidFill>
                <a:schemeClr val="bg1"/>
              </a:solidFill>
              <a:latin typeface="Eras Light ITC" panose="020B0402030504020804" pitchFamily="34" charset="0"/>
            </a:endParaRPr>
          </a:p>
        </p:txBody>
      </p:sp>
      <p:sp>
        <p:nvSpPr>
          <p:cNvPr id="73" name="圆角矩形 72"/>
          <p:cNvSpPr/>
          <p:nvPr/>
        </p:nvSpPr>
        <p:spPr>
          <a:xfrm rot="10800000" flipV="1">
            <a:off x="5235933" y="1310650"/>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74" name="圆角矩形 73"/>
          <p:cNvSpPr/>
          <p:nvPr/>
        </p:nvSpPr>
        <p:spPr>
          <a:xfrm rot="10800000" flipV="1">
            <a:off x="6509878" y="4274097"/>
            <a:ext cx="484287" cy="491115"/>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75" name="圆角矩形 74"/>
          <p:cNvSpPr/>
          <p:nvPr/>
        </p:nvSpPr>
        <p:spPr>
          <a:xfrm rot="10800000" flipV="1">
            <a:off x="6521806" y="2259712"/>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77" name="圆角矩形 76"/>
          <p:cNvSpPr/>
          <p:nvPr/>
        </p:nvSpPr>
        <p:spPr>
          <a:xfrm rot="10800000" flipV="1">
            <a:off x="5235933" y="3205936"/>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87" name="文本框 86"/>
          <p:cNvSpPr txBox="1"/>
          <p:nvPr/>
        </p:nvSpPr>
        <p:spPr>
          <a:xfrm>
            <a:off x="2809479" y="1233043"/>
            <a:ext cx="2031317" cy="646327"/>
          </a:xfrm>
          <a:prstGeom prst="rect">
            <a:avLst/>
          </a:prstGeom>
          <a:noFill/>
        </p:spPr>
        <p:txBody>
          <a:bodyPr wrap="none" lIns="91436" tIns="45718" rIns="91436" bIns="45718" rtlCol="0">
            <a:spAutoFit/>
          </a:bodyPr>
          <a:lstStyle/>
          <a:p>
            <a:r>
              <a:rPr lang="zh-CN" altLang="en-US" sz="3600" dirty="0" smtClean="0">
                <a:solidFill>
                  <a:schemeClr val="tx2"/>
                </a:solidFill>
                <a:latin typeface="微软雅黑" panose="020B0503020204020204" pitchFamily="34" charset="-122"/>
                <a:ea typeface="微软雅黑" panose="020B0503020204020204" pitchFamily="34" charset="-122"/>
              </a:rPr>
              <a:t>组员介绍</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7395604" y="2182105"/>
            <a:ext cx="2031317" cy="646327"/>
          </a:xfrm>
          <a:prstGeom prst="rect">
            <a:avLst/>
          </a:prstGeom>
          <a:noFill/>
        </p:spPr>
        <p:txBody>
          <a:bodyPr wrap="none" lIns="91436" tIns="45718" rIns="91436" bIns="45718" rtlCol="0">
            <a:spAutoFit/>
          </a:bodyPr>
          <a:lstStyle/>
          <a:p>
            <a:r>
              <a:rPr lang="zh-CN" altLang="en-US" sz="3600" dirty="0" smtClean="0">
                <a:solidFill>
                  <a:schemeClr val="tx2"/>
                </a:solidFill>
                <a:latin typeface="微软雅黑" panose="020B0503020204020204" pitchFamily="34" charset="-122"/>
                <a:ea typeface="微软雅黑" panose="020B0503020204020204" pitchFamily="34" charset="-122"/>
              </a:rPr>
              <a:t>项目展示</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2842771" y="3086142"/>
            <a:ext cx="2031317" cy="646327"/>
          </a:xfrm>
          <a:prstGeom prst="rect">
            <a:avLst/>
          </a:prstGeom>
          <a:noFill/>
        </p:spPr>
        <p:txBody>
          <a:bodyPr wrap="none" lIns="91436" tIns="45718" rIns="91436" bIns="45718" rtlCol="0">
            <a:spAutoFit/>
          </a:bodyPr>
          <a:lstStyle/>
          <a:p>
            <a:r>
              <a:rPr lang="zh-CN" altLang="en-US" sz="3600" dirty="0" smtClean="0">
                <a:solidFill>
                  <a:schemeClr val="tx2"/>
                </a:solidFill>
                <a:latin typeface="微软雅黑" panose="020B0503020204020204" pitchFamily="34" charset="-122"/>
                <a:ea typeface="微软雅黑" panose="020B0503020204020204" pitchFamily="34" charset="-122"/>
              </a:rPr>
              <a:t>系统概述</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2794576" y="5173389"/>
            <a:ext cx="2031317" cy="646327"/>
          </a:xfrm>
          <a:prstGeom prst="rect">
            <a:avLst/>
          </a:prstGeom>
          <a:noFill/>
        </p:spPr>
        <p:txBody>
          <a:bodyPr wrap="none" lIns="91436" tIns="45718" rIns="91436" bIns="45718" rtlCol="0">
            <a:spAutoFit/>
          </a:bodyPr>
          <a:lstStyle/>
          <a:p>
            <a:r>
              <a:rPr lang="zh-CN" altLang="en-US" sz="3600" dirty="0" smtClean="0">
                <a:solidFill>
                  <a:schemeClr val="tx2"/>
                </a:solidFill>
                <a:latin typeface="微软雅黑" panose="020B0503020204020204" pitchFamily="34" charset="-122"/>
                <a:ea typeface="微软雅黑" panose="020B0503020204020204" pitchFamily="34" charset="-122"/>
              </a:rPr>
              <a:t>总结鸣谢</a:t>
            </a:r>
            <a:endParaRPr lang="zh-CN" altLang="en-US" sz="3600" dirty="0">
              <a:solidFill>
                <a:schemeClr val="tx2"/>
              </a:solidFill>
              <a:latin typeface="微软雅黑" panose="020B0503020204020204" pitchFamily="34" charset="-122"/>
              <a:ea typeface="微软雅黑" panose="020B0503020204020204" pitchFamily="34" charset="-122"/>
            </a:endParaRPr>
          </a:p>
        </p:txBody>
      </p:sp>
      <p:grpSp>
        <p:nvGrpSpPr>
          <p:cNvPr id="14" name="组 13"/>
          <p:cNvGrpSpPr/>
          <p:nvPr/>
        </p:nvGrpSpPr>
        <p:grpSpPr>
          <a:xfrm>
            <a:off x="9284095" y="252859"/>
            <a:ext cx="2907904" cy="484288"/>
            <a:chOff x="9284093" y="252856"/>
            <a:chExt cx="2907904" cy="484288"/>
          </a:xfrm>
        </p:grpSpPr>
        <p:grpSp>
          <p:nvGrpSpPr>
            <p:cNvPr id="3" name="组 2"/>
            <p:cNvGrpSpPr/>
            <p:nvPr/>
          </p:nvGrpSpPr>
          <p:grpSpPr>
            <a:xfrm>
              <a:off x="11454105" y="252856"/>
              <a:ext cx="737892" cy="484288"/>
              <a:chOff x="11454105" y="252856"/>
              <a:chExt cx="737892" cy="484288"/>
            </a:xfrm>
          </p:grpSpPr>
          <p:grpSp>
            <p:nvGrpSpPr>
              <p:cNvPr id="2"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5" name="文本框 44"/>
            <p:cNvSpPr txBox="1"/>
            <p:nvPr/>
          </p:nvSpPr>
          <p:spPr>
            <a:xfrm>
              <a:off x="9284093" y="355133"/>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卓跃教育</a:t>
              </a:r>
            </a:p>
          </p:txBody>
        </p:sp>
      </p:grpSp>
      <p:sp>
        <p:nvSpPr>
          <p:cNvPr id="42" name="圆角矩形 41"/>
          <p:cNvSpPr/>
          <p:nvPr/>
        </p:nvSpPr>
        <p:spPr>
          <a:xfrm rot="10800000" flipV="1">
            <a:off x="5235933" y="5250995"/>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43" name="文本框 42"/>
          <p:cNvSpPr txBox="1"/>
          <p:nvPr/>
        </p:nvSpPr>
        <p:spPr>
          <a:xfrm>
            <a:off x="7395604" y="4118885"/>
            <a:ext cx="2031317" cy="646327"/>
          </a:xfrm>
          <a:prstGeom prst="rect">
            <a:avLst/>
          </a:prstGeom>
          <a:noFill/>
        </p:spPr>
        <p:txBody>
          <a:bodyPr wrap="none" lIns="91436" tIns="45718" rIns="91436" bIns="45718" rtlCol="0">
            <a:spAutoFit/>
          </a:bodyPr>
          <a:lstStyle/>
          <a:p>
            <a:r>
              <a:rPr lang="zh-CN" altLang="en-US" sz="3600" dirty="0" smtClean="0">
                <a:solidFill>
                  <a:schemeClr val="tx2"/>
                </a:solidFill>
                <a:latin typeface="微软雅黑" panose="020B0503020204020204" pitchFamily="34" charset="-122"/>
                <a:ea typeface="微软雅黑" panose="020B0503020204020204" pitchFamily="34" charset="-122"/>
              </a:rPr>
              <a:t>个人亮点</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9" name="圆角矩形 58"/>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p>
        </p:txBody>
      </p:sp>
      <p:sp>
        <p:nvSpPr>
          <p:cNvPr id="60" name="文本框 59"/>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系统概述</a:t>
            </a:r>
          </a:p>
        </p:txBody>
      </p:sp>
      <p:grpSp>
        <p:nvGrpSpPr>
          <p:cNvPr id="63" name="组 62"/>
          <p:cNvGrpSpPr/>
          <p:nvPr/>
        </p:nvGrpSpPr>
        <p:grpSpPr>
          <a:xfrm>
            <a:off x="11454130" y="252730"/>
            <a:ext cx="737870" cy="484505"/>
            <a:chOff x="11454105" y="252856"/>
            <a:chExt cx="737892" cy="484288"/>
          </a:xfrm>
        </p:grpSpPr>
        <p:grpSp>
          <p:nvGrpSpPr>
            <p:cNvPr id="65" name="组 64"/>
            <p:cNvGrpSpPr/>
            <p:nvPr/>
          </p:nvGrpSpPr>
          <p:grpSpPr>
            <a:xfrm>
              <a:off x="12039604" y="252856"/>
              <a:ext cx="152393" cy="484287"/>
              <a:chOff x="12039604" y="252856"/>
              <a:chExt cx="152393" cy="484287"/>
            </a:xfrm>
          </p:grpSpPr>
          <p:sp>
            <p:nvSpPr>
              <p:cNvPr id="69" name="圆角矩形 68"/>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99"/>
            <p:cNvGrpSpPr/>
            <p:nvPr/>
          </p:nvGrpSpPr>
          <p:grpSpPr>
            <a:xfrm>
              <a:off x="11454105" y="252857"/>
              <a:ext cx="491115" cy="484287"/>
              <a:chOff x="1528923" y="220268"/>
              <a:chExt cx="1284096" cy="1266241"/>
            </a:xfrm>
          </p:grpSpPr>
          <p:sp>
            <p:nvSpPr>
              <p:cNvPr id="67" name="圆角矩形 66"/>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17" name="组合 16"/>
          <p:cNvGrpSpPr/>
          <p:nvPr/>
        </p:nvGrpSpPr>
        <p:grpSpPr>
          <a:xfrm>
            <a:off x="779555" y="2823479"/>
            <a:ext cx="1822836" cy="1738364"/>
            <a:chOff x="4925753" y="1803623"/>
            <a:chExt cx="1822836" cy="1738364"/>
          </a:xfrm>
        </p:grpSpPr>
        <p:sp>
          <p:nvSpPr>
            <p:cNvPr id="18" name="圆角矩形 17"/>
            <p:cNvSpPr/>
            <p:nvPr/>
          </p:nvSpPr>
          <p:spPr>
            <a:xfrm>
              <a:off x="4925753" y="1803623"/>
              <a:ext cx="1755699" cy="1738364"/>
            </a:xfrm>
            <a:prstGeom prst="roundRect">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92890" y="1803623"/>
              <a:ext cx="1755699" cy="1738364"/>
            </a:xfrm>
            <a:prstGeom prst="roundRect">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微软雅黑" panose="020B0503020204020204" pitchFamily="34" charset="-122"/>
                  <a:ea typeface="微软雅黑" panose="020B0503020204020204" pitchFamily="34" charset="-122"/>
                </a:rPr>
                <a:t>开发</a:t>
              </a:r>
              <a:endParaRPr lang="en-US" altLang="zh-CN" sz="4000" dirty="0">
                <a:latin typeface="微软雅黑" panose="020B0503020204020204" pitchFamily="34" charset="-122"/>
                <a:ea typeface="微软雅黑" panose="020B0503020204020204" pitchFamily="34" charset="-122"/>
              </a:endParaRPr>
            </a:p>
            <a:p>
              <a:pPr algn="ctr"/>
              <a:r>
                <a:rPr lang="zh-CN" altLang="en-US" sz="4000" dirty="0">
                  <a:latin typeface="微软雅黑" panose="020B0503020204020204" pitchFamily="34" charset="-122"/>
                  <a:ea typeface="微软雅黑" panose="020B0503020204020204" pitchFamily="34" charset="-122"/>
                </a:rPr>
                <a:t>步骤</a:t>
              </a:r>
            </a:p>
          </p:txBody>
        </p:sp>
      </p:grpSp>
      <p:cxnSp>
        <p:nvCxnSpPr>
          <p:cNvPr id="20" name="直接连接符 19"/>
          <p:cNvCxnSpPr/>
          <p:nvPr/>
        </p:nvCxnSpPr>
        <p:spPr>
          <a:xfrm>
            <a:off x="3058547" y="3676035"/>
            <a:ext cx="9133448" cy="10596"/>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rot="10800000" flipV="1">
            <a:off x="3232008" y="343140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1</a:t>
            </a:r>
            <a:endParaRPr lang="zh-CN" altLang="en-US" sz="2400" b="1" dirty="0"/>
          </a:p>
        </p:txBody>
      </p:sp>
      <p:sp>
        <p:nvSpPr>
          <p:cNvPr id="22" name="圆角矩形 21"/>
          <p:cNvSpPr/>
          <p:nvPr/>
        </p:nvSpPr>
        <p:spPr>
          <a:xfrm rot="10800000" flipV="1">
            <a:off x="8180958" y="343140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4</a:t>
            </a:r>
            <a:endParaRPr lang="zh-CN" altLang="en-US" sz="2400" b="1" dirty="0"/>
          </a:p>
        </p:txBody>
      </p:sp>
      <p:sp>
        <p:nvSpPr>
          <p:cNvPr id="23" name="圆角矩形 22"/>
          <p:cNvSpPr/>
          <p:nvPr/>
        </p:nvSpPr>
        <p:spPr>
          <a:xfrm rot="10800000" flipV="1">
            <a:off x="4881658" y="343140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2</a:t>
            </a:r>
            <a:endParaRPr lang="zh-CN" altLang="en-US" sz="2400" b="1" dirty="0"/>
          </a:p>
        </p:txBody>
      </p:sp>
      <p:sp>
        <p:nvSpPr>
          <p:cNvPr id="24" name="圆角矩形 23"/>
          <p:cNvSpPr/>
          <p:nvPr/>
        </p:nvSpPr>
        <p:spPr>
          <a:xfrm rot="10800000" flipV="1">
            <a:off x="9830607" y="343140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5</a:t>
            </a:r>
            <a:endParaRPr lang="zh-CN" altLang="en-US" sz="2400" b="1" dirty="0"/>
          </a:p>
        </p:txBody>
      </p:sp>
      <p:sp>
        <p:nvSpPr>
          <p:cNvPr id="25" name="圆角矩形 24"/>
          <p:cNvSpPr/>
          <p:nvPr/>
        </p:nvSpPr>
        <p:spPr>
          <a:xfrm rot="10800000" flipV="1">
            <a:off x="6531309" y="343140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3</a:t>
            </a:r>
            <a:endParaRPr lang="zh-CN" altLang="en-US" sz="2400" b="1" dirty="0"/>
          </a:p>
        </p:txBody>
      </p:sp>
      <p:sp>
        <p:nvSpPr>
          <p:cNvPr id="26" name="矩形 25"/>
          <p:cNvSpPr/>
          <p:nvPr/>
        </p:nvSpPr>
        <p:spPr>
          <a:xfrm>
            <a:off x="3154242" y="4765025"/>
            <a:ext cx="2211703" cy="1592740"/>
          </a:xfrm>
          <a:prstGeom prst="rect">
            <a:avLst/>
          </a:prstGeom>
        </p:spPr>
        <p:txBody>
          <a:bodyPr wrap="square" lIns="91436" tIns="45718" rIns="91436" bIns="45718">
            <a:spAutoFit/>
          </a:bodyPr>
          <a:lstStyle/>
          <a:p>
            <a:pPr>
              <a:lnSpc>
                <a:spcPct val="130000"/>
              </a:lnSpc>
            </a:pPr>
            <a:r>
              <a:rPr lang="zh-CN" altLang="en-US" sz="1500" dirty="0" smtClean="0">
                <a:solidFill>
                  <a:srgbClr val="FF0000"/>
                </a:solidFill>
                <a:latin typeface="微软雅黑" panose="020B0503020204020204" pitchFamily="34" charset="-122"/>
                <a:ea typeface="微软雅黑" panose="020B0503020204020204" pitchFamily="34" charset="-122"/>
              </a:rPr>
              <a:t>需求分析。</a:t>
            </a:r>
            <a:r>
              <a:rPr lang="zh-CN" altLang="en-US" sz="1500" dirty="0" smtClean="0">
                <a:solidFill>
                  <a:schemeClr val="tx1"/>
                </a:solidFill>
                <a:latin typeface="微软雅黑" panose="020B0503020204020204" pitchFamily="34" charset="-122"/>
                <a:ea typeface="微软雅黑" panose="020B0503020204020204" pitchFamily="34" charset="-122"/>
              </a:rPr>
              <a:t>我们得到的项目书只有简单的一些功能模块，通过小组讨论和头脑风暴我们总结出项目中的需求点。</a:t>
            </a:r>
          </a:p>
        </p:txBody>
      </p:sp>
      <p:sp>
        <p:nvSpPr>
          <p:cNvPr id="27" name="文本框 26"/>
          <p:cNvSpPr txBox="1"/>
          <p:nvPr/>
        </p:nvSpPr>
        <p:spPr>
          <a:xfrm>
            <a:off x="3154241" y="4404230"/>
            <a:ext cx="987763" cy="472433"/>
          </a:xfrm>
          <a:prstGeom prst="rect">
            <a:avLst/>
          </a:prstGeom>
          <a:noFill/>
        </p:spPr>
        <p:txBody>
          <a:bodyPr wrap="none" lIns="91436" tIns="45718" rIns="91436" bIns="45718"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第一步</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28" name="矩形 27"/>
          <p:cNvSpPr/>
          <p:nvPr/>
        </p:nvSpPr>
        <p:spPr>
          <a:xfrm>
            <a:off x="6449461" y="4765025"/>
            <a:ext cx="2211703" cy="1892822"/>
          </a:xfrm>
          <a:prstGeom prst="rect">
            <a:avLst/>
          </a:prstGeom>
        </p:spPr>
        <p:txBody>
          <a:bodyPr wrap="square" lIns="91436" tIns="45718" rIns="91436" bIns="45718">
            <a:spAutoFit/>
          </a:bodyPr>
          <a:lstStyle/>
          <a:p>
            <a:pPr>
              <a:lnSpc>
                <a:spcPct val="130000"/>
              </a:lnSpc>
            </a:pPr>
            <a:r>
              <a:rPr lang="zh-CN" altLang="en-US" sz="1500" dirty="0" smtClean="0">
                <a:solidFill>
                  <a:srgbClr val="FF0000"/>
                </a:solidFill>
                <a:latin typeface="微软雅黑" panose="020B0503020204020204" pitchFamily="34" charset="-122"/>
                <a:ea typeface="微软雅黑" panose="020B0503020204020204" pitchFamily="34" charset="-122"/>
              </a:rPr>
              <a:t>系统框架设计。</a:t>
            </a:r>
            <a:r>
              <a:rPr lang="zh-CN" altLang="en-US" sz="1500" dirty="0" smtClean="0">
                <a:latin typeface="微软雅黑" panose="020B0503020204020204" pitchFamily="34" charset="-122"/>
                <a:ea typeface="微软雅黑" panose="020B0503020204020204" pitchFamily="34" charset="-122"/>
              </a:rPr>
              <a:t>我们运用</a:t>
            </a:r>
            <a:r>
              <a:rPr lang="en-US" altLang="zh-CN" sz="1500" dirty="0" err="1" smtClean="0">
                <a:latin typeface="微软雅黑" panose="020B0503020204020204" pitchFamily="34" charset="-122"/>
                <a:ea typeface="微软雅黑" panose="020B0503020204020204" pitchFamily="34" charset="-122"/>
              </a:rPr>
              <a:t>mvc</a:t>
            </a:r>
            <a:r>
              <a:rPr lang="zh-CN" altLang="en-US" sz="1500" dirty="0" smtClean="0">
                <a:latin typeface="微软雅黑" panose="020B0503020204020204" pitchFamily="34" charset="-122"/>
                <a:ea typeface="微软雅黑" panose="020B0503020204020204" pitchFamily="34" charset="-122"/>
              </a:rPr>
              <a:t>结构的编程思想，使用</a:t>
            </a:r>
            <a:r>
              <a:rPr lang="en-US" altLang="zh-CN" sz="1500" dirty="0" err="1" smtClean="0">
                <a:latin typeface="微软雅黑" panose="020B0503020204020204" pitchFamily="34" charset="-122"/>
                <a:ea typeface="微软雅黑" panose="020B0503020204020204" pitchFamily="34" charset="-122"/>
              </a:rPr>
              <a:t>thinkphp</a:t>
            </a:r>
            <a:r>
              <a:rPr lang="zh-CN" altLang="en-US" sz="1500" dirty="0" smtClean="0">
                <a:latin typeface="微软雅黑" panose="020B0503020204020204" pitchFamily="34" charset="-122"/>
                <a:ea typeface="微软雅黑" panose="020B0503020204020204" pitchFamily="34" charset="-122"/>
              </a:rPr>
              <a:t>的代码框架。在框架中生成三个模块区分不同客户端的代码。</a:t>
            </a:r>
            <a:endParaRPr lang="en-US" altLang="zh-CN" sz="15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6449459" y="4404230"/>
            <a:ext cx="987763" cy="472433"/>
          </a:xfrm>
          <a:prstGeom prst="rect">
            <a:avLst/>
          </a:prstGeom>
          <a:noFill/>
        </p:spPr>
        <p:txBody>
          <a:bodyPr wrap="none" lIns="91436" tIns="45718" rIns="91436" bIns="45718"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第三步</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744679" y="4404230"/>
            <a:ext cx="915627" cy="435436"/>
          </a:xfrm>
          <a:prstGeom prst="rect">
            <a:avLst/>
          </a:prstGeom>
          <a:noFill/>
        </p:spPr>
        <p:txBody>
          <a:bodyPr wrap="none" lIns="91436" tIns="45718" rIns="91436" bIns="45718"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第五步</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1" name="矩形 30"/>
          <p:cNvSpPr/>
          <p:nvPr/>
        </p:nvSpPr>
        <p:spPr>
          <a:xfrm>
            <a:off x="4803893" y="1733939"/>
            <a:ext cx="2211703" cy="1592740"/>
          </a:xfrm>
          <a:prstGeom prst="rect">
            <a:avLst/>
          </a:prstGeom>
        </p:spPr>
        <p:txBody>
          <a:bodyPr wrap="square" lIns="91436" tIns="45718" rIns="91436" bIns="45718">
            <a:spAutoFit/>
          </a:bodyPr>
          <a:lstStyle/>
          <a:p>
            <a:pPr>
              <a:lnSpc>
                <a:spcPct val="130000"/>
              </a:lnSpc>
            </a:pPr>
            <a:r>
              <a:rPr lang="zh-CN" altLang="en-US" sz="1500" dirty="0" smtClean="0">
                <a:solidFill>
                  <a:srgbClr val="FF0000"/>
                </a:solidFill>
                <a:latin typeface="微软雅黑" panose="020B0503020204020204" pitchFamily="34" charset="-122"/>
                <a:ea typeface="微软雅黑" panose="020B0503020204020204" pitchFamily="34" charset="-122"/>
              </a:rPr>
              <a:t>进度规划。</a:t>
            </a:r>
            <a:r>
              <a:rPr lang="zh-CN" altLang="en-US" sz="1500" dirty="0" smtClean="0">
                <a:latin typeface="微软雅黑" panose="020B0503020204020204" pitchFamily="34" charset="-122"/>
                <a:ea typeface="微软雅黑" panose="020B0503020204020204" pitchFamily="34" charset="-122"/>
              </a:rPr>
              <a:t>根据需求分析对小组的成员进行任务分配，再合理分配人物的基础上制定项目进度甘特图。</a:t>
            </a:r>
            <a:endParaRPr lang="en-US" altLang="zh-CN" sz="15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4803891" y="1373144"/>
            <a:ext cx="987763" cy="472433"/>
          </a:xfrm>
          <a:prstGeom prst="rect">
            <a:avLst/>
          </a:prstGeom>
          <a:noFill/>
        </p:spPr>
        <p:txBody>
          <a:bodyPr wrap="none" lIns="91436" tIns="45718" rIns="91436" bIns="45718"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第二步</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3" name="矩形 32"/>
          <p:cNvSpPr/>
          <p:nvPr/>
        </p:nvSpPr>
        <p:spPr>
          <a:xfrm>
            <a:off x="8099111" y="1733939"/>
            <a:ext cx="2211703" cy="1592740"/>
          </a:xfrm>
          <a:prstGeom prst="rect">
            <a:avLst/>
          </a:prstGeom>
        </p:spPr>
        <p:txBody>
          <a:bodyPr wrap="square" lIns="91436" tIns="45718" rIns="91436" bIns="45718">
            <a:spAutoFit/>
          </a:bodyPr>
          <a:lstStyle/>
          <a:p>
            <a:pPr>
              <a:lnSpc>
                <a:spcPct val="130000"/>
              </a:lnSpc>
            </a:pPr>
            <a:r>
              <a:rPr lang="zh-CN" altLang="en-US" sz="1500" dirty="0" smtClean="0">
                <a:solidFill>
                  <a:srgbClr val="FF0000"/>
                </a:solidFill>
                <a:latin typeface="微软雅黑" panose="020B0503020204020204" pitchFamily="34" charset="-122"/>
                <a:ea typeface="微软雅黑" panose="020B0503020204020204" pitchFamily="34" charset="-122"/>
              </a:rPr>
              <a:t>表结构设计。</a:t>
            </a:r>
            <a:r>
              <a:rPr lang="zh-CN" altLang="en-US" sz="1500" dirty="0" smtClean="0">
                <a:latin typeface="微软雅黑" panose="020B0503020204020204" pitchFamily="34" charset="-122"/>
                <a:ea typeface="微软雅黑" panose="020B0503020204020204" pitchFamily="34" charset="-122"/>
              </a:rPr>
              <a:t>根据项目需求，我们制定了以违章案件</a:t>
            </a:r>
            <a:r>
              <a:rPr lang="en-US" altLang="zh-CN" sz="1500" dirty="0" smtClean="0">
                <a:latin typeface="微软雅黑" panose="020B0503020204020204" pitchFamily="34" charset="-122"/>
                <a:ea typeface="微软雅黑" panose="020B0503020204020204" pitchFamily="34" charset="-122"/>
              </a:rPr>
              <a:t>case</a:t>
            </a:r>
            <a:r>
              <a:rPr lang="zh-CN" altLang="en-US" sz="1500" dirty="0" smtClean="0">
                <a:latin typeface="微软雅黑" panose="020B0503020204020204" pitchFamily="34" charset="-122"/>
                <a:ea typeface="微软雅黑" panose="020B0503020204020204" pitchFamily="34" charset="-122"/>
              </a:rPr>
              <a:t>表为主的数据结构系统，并在项目中不断完善。</a:t>
            </a:r>
            <a:endParaRPr lang="en-US" altLang="zh-CN" sz="1500"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8099109" y="1373144"/>
            <a:ext cx="987763" cy="472433"/>
          </a:xfrm>
          <a:prstGeom prst="rect">
            <a:avLst/>
          </a:prstGeom>
          <a:noFill/>
        </p:spPr>
        <p:txBody>
          <a:bodyPr wrap="none" lIns="91436" tIns="45718" rIns="91436" bIns="45718"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第四步</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5" name="矩形 34"/>
          <p:cNvSpPr/>
          <p:nvPr/>
        </p:nvSpPr>
        <p:spPr>
          <a:xfrm>
            <a:off x="9487977" y="4765025"/>
            <a:ext cx="2211703" cy="1892822"/>
          </a:xfrm>
          <a:prstGeom prst="rect">
            <a:avLst/>
          </a:prstGeom>
        </p:spPr>
        <p:txBody>
          <a:bodyPr wrap="square" lIns="91436" tIns="45718" rIns="91436" bIns="45718">
            <a:spAutoFit/>
          </a:bodyPr>
          <a:lstStyle/>
          <a:p>
            <a:pPr>
              <a:lnSpc>
                <a:spcPct val="130000"/>
              </a:lnSpc>
            </a:pPr>
            <a:r>
              <a:rPr lang="zh-CN" altLang="en-US" sz="1500" dirty="0" smtClean="0">
                <a:solidFill>
                  <a:srgbClr val="FF0000"/>
                </a:solidFill>
                <a:latin typeface="微软雅黑" panose="020B0503020204020204" pitchFamily="34" charset="-122"/>
                <a:ea typeface="微软雅黑" panose="020B0503020204020204" pitchFamily="34" charset="-122"/>
              </a:rPr>
              <a:t>代码编写。</a:t>
            </a:r>
            <a:r>
              <a:rPr lang="zh-CN" altLang="en-US" sz="1500" dirty="0" smtClean="0">
                <a:latin typeface="微软雅黑" panose="020B0503020204020204" pitchFamily="34" charset="-122"/>
                <a:ea typeface="微软雅黑" panose="020B0503020204020204" pitchFamily="34" charset="-122"/>
              </a:rPr>
              <a:t>完成准备的工作就可以按照既定的规划进行代码的编写。每日例会调整整体进度，互相交流提供问题解决思路。</a:t>
            </a:r>
            <a:endParaRPr lang="en-US" altLang="zh-CN" sz="1500" dirty="0">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等腰三角形 28"/>
          <p:cNvSpPr/>
          <p:nvPr/>
        </p:nvSpPr>
        <p:spPr>
          <a:xfrm>
            <a:off x="5084282" y="1837269"/>
            <a:ext cx="1817311" cy="181731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等腰三角形 26"/>
          <p:cNvSpPr/>
          <p:nvPr/>
        </p:nvSpPr>
        <p:spPr>
          <a:xfrm>
            <a:off x="4175627" y="3654581"/>
            <a:ext cx="1817311" cy="181731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等腰三角形 24"/>
          <p:cNvSpPr/>
          <p:nvPr/>
        </p:nvSpPr>
        <p:spPr>
          <a:xfrm rot="10800000">
            <a:off x="5084282" y="3654581"/>
            <a:ext cx="1817311" cy="1817311"/>
          </a:xfrm>
          <a:prstGeom prst="triangle">
            <a:avLst/>
          </a:prstGeom>
          <a:solidFill>
            <a:srgbClr val="4472C4">
              <a:alpha val="55000"/>
            </a:srgbClr>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等腰三角形 22"/>
          <p:cNvSpPr/>
          <p:nvPr/>
        </p:nvSpPr>
        <p:spPr>
          <a:xfrm>
            <a:off x="5992937" y="3654581"/>
            <a:ext cx="1817311" cy="181731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圆角矩形 31"/>
          <p:cNvSpPr/>
          <p:nvPr/>
        </p:nvSpPr>
        <p:spPr>
          <a:xfrm rot="10800000" flipV="1">
            <a:off x="7095428" y="1902209"/>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33" name="文本框 32"/>
          <p:cNvSpPr txBox="1"/>
          <p:nvPr/>
        </p:nvSpPr>
        <p:spPr>
          <a:xfrm>
            <a:off x="7519793" y="1870508"/>
            <a:ext cx="954103" cy="472435"/>
          </a:xfrm>
          <a:prstGeom prst="rect">
            <a:avLst/>
          </a:prstGeom>
          <a:noFill/>
        </p:spPr>
        <p:txBody>
          <a:bodyPr wrap="none" lIns="91438" tIns="45719" rIns="91438" bIns="45719"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Admin</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7608161" y="2239235"/>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524287" y="2317119"/>
            <a:ext cx="3532695" cy="1292660"/>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框架下的后台处理模块。主要负责后台管理系统的视图逻辑和数据交互。该模块包含后台系统的所有代码修改调试方便。</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7" name="圆角矩形 36"/>
          <p:cNvSpPr/>
          <p:nvPr/>
        </p:nvSpPr>
        <p:spPr>
          <a:xfrm rot="10800000" flipV="1">
            <a:off x="7856851" y="4201973"/>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38" name="文本框 37"/>
          <p:cNvSpPr txBox="1"/>
          <p:nvPr/>
        </p:nvSpPr>
        <p:spPr>
          <a:xfrm>
            <a:off x="8281215" y="4170272"/>
            <a:ext cx="739301" cy="472435"/>
          </a:xfrm>
          <a:prstGeom prst="rect">
            <a:avLst/>
          </a:prstGeom>
          <a:noFill/>
        </p:spPr>
        <p:txBody>
          <a:bodyPr wrap="none" lIns="91438" tIns="45719" rIns="91438" bIns="45719"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App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8369585" y="4538998"/>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8285708" y="4616883"/>
            <a:ext cx="3532696" cy="992577"/>
          </a:xfrm>
          <a:prstGeom prst="rect">
            <a:avLst/>
          </a:prstGeom>
        </p:spPr>
        <p:txBody>
          <a:bodyPr wrap="square" lIns="91438" tIns="45719" rIns="91438" bIns="45719">
            <a:spAutoFit/>
          </a:bodyPr>
          <a:lstStyle/>
          <a:p>
            <a:pPr>
              <a:lnSpc>
                <a:spcPct val="130000"/>
              </a:lnSpc>
            </a:pP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App</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端的主要代码集中在</a:t>
            </a:r>
            <a:r>
              <a:rPr lang="en-US" altLang="zh-CN" sz="1500" dirty="0" err="1" smtClean="0">
                <a:solidFill>
                  <a:schemeClr val="bg2">
                    <a:lumMod val="50000"/>
                  </a:schemeClr>
                </a:solidFill>
                <a:latin typeface="微软雅黑" panose="020B0503020204020204" pitchFamily="34" charset="-122"/>
                <a:ea typeface="微软雅黑" panose="020B0503020204020204" pitchFamily="34" charset="-122"/>
              </a:rPr>
              <a:t>appcan</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中。框架内的</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app</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模块负责回应前端的请求，并把处理后的数据返回移动端。</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1" name="等腰三角形 40"/>
          <p:cNvSpPr/>
          <p:nvPr/>
        </p:nvSpPr>
        <p:spPr>
          <a:xfrm>
            <a:off x="5293721" y="4754707"/>
            <a:ext cx="1398427" cy="130907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altLang="zh-CN" sz="1800" dirty="0" smtClean="0"/>
              <a:t>html</a:t>
            </a:r>
          </a:p>
        </p:txBody>
      </p:sp>
      <p:sp>
        <p:nvSpPr>
          <p:cNvPr id="43" name="圆角矩形 42"/>
          <p:cNvSpPr/>
          <p:nvPr/>
        </p:nvSpPr>
        <p:spPr>
          <a:xfrm rot="10800000" flipV="1">
            <a:off x="4676656" y="1917971"/>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44" name="文本框 43"/>
          <p:cNvSpPr txBox="1"/>
          <p:nvPr/>
        </p:nvSpPr>
        <p:spPr>
          <a:xfrm>
            <a:off x="3272670" y="1871344"/>
            <a:ext cx="1356458" cy="472435"/>
          </a:xfrm>
          <a:prstGeom prst="rect">
            <a:avLst/>
          </a:prstGeom>
          <a:noFill/>
        </p:spPr>
        <p:txBody>
          <a:bodyPr wrap="none" lIns="91438" tIns="45719" rIns="91438" bIns="45719" rtlCol="0">
            <a:spAutoFit/>
          </a:bodyPr>
          <a:lstStyle/>
          <a:p>
            <a:pPr>
              <a:lnSpc>
                <a:spcPct val="130000"/>
              </a:lnSpc>
            </a:pPr>
            <a:r>
              <a:rPr lang="en-US" altLang="zh-CN" dirty="0" err="1" smtClean="0">
                <a:solidFill>
                  <a:schemeClr val="tx2"/>
                </a:solidFill>
                <a:latin typeface="微软雅黑" panose="020B0503020204020204" pitchFamily="34" charset="-122"/>
                <a:ea typeface="微软雅黑" panose="020B0503020204020204" pitchFamily="34" charset="-122"/>
              </a:rPr>
              <a:t>Thinkphp</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2220126" y="224007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170235" y="2317955"/>
            <a:ext cx="3532695" cy="1292660"/>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使用</a:t>
            </a:r>
            <a:r>
              <a:rPr lang="en-US" altLang="zh-CN" sz="1500" dirty="0" err="1" smtClean="0">
                <a:solidFill>
                  <a:schemeClr val="bg2">
                    <a:lumMod val="50000"/>
                  </a:schemeClr>
                </a:solidFill>
                <a:latin typeface="微软雅黑" panose="020B0503020204020204" pitchFamily="34" charset="-122"/>
                <a:ea typeface="微软雅黑" panose="020B0503020204020204" pitchFamily="34" charset="-122"/>
              </a:rPr>
              <a:t>Thinkphp</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框架进行代码编写。该框架基于</a:t>
            </a:r>
            <a:r>
              <a:rPr lang="en-US" altLang="zh-CN" sz="1500" dirty="0" err="1" smtClean="0">
                <a:solidFill>
                  <a:schemeClr val="bg2">
                    <a:lumMod val="50000"/>
                  </a:schemeClr>
                </a:solidFill>
                <a:latin typeface="微软雅黑" panose="020B0503020204020204" pitchFamily="34" charset="-122"/>
                <a:ea typeface="微软雅黑" panose="020B0503020204020204" pitchFamily="34" charset="-122"/>
              </a:rPr>
              <a:t>mvc</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结构的思维将代码分为</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v</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（视图层），</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c</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（控制层），</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m</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（模型层）。框架集成了很多便利的方法供我们使用</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8" name="圆角矩形 47"/>
          <p:cNvSpPr/>
          <p:nvPr/>
        </p:nvSpPr>
        <p:spPr>
          <a:xfrm rot="10800000" flipV="1">
            <a:off x="3903388" y="4206559"/>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49" name="文本框 48"/>
          <p:cNvSpPr txBox="1"/>
          <p:nvPr/>
        </p:nvSpPr>
        <p:spPr>
          <a:xfrm>
            <a:off x="2495773" y="4159932"/>
            <a:ext cx="967056" cy="435438"/>
          </a:xfrm>
          <a:prstGeom prst="rect">
            <a:avLst/>
          </a:prstGeom>
          <a:noFill/>
        </p:spPr>
        <p:txBody>
          <a:bodyPr wrap="none" lIns="91438" tIns="45719" rIns="91438" bIns="45719" rtlCol="0">
            <a:spAutoFit/>
          </a:bodyPr>
          <a:lstStyle/>
          <a:p>
            <a:pPr>
              <a:lnSpc>
                <a:spcPct val="130000"/>
              </a:lnSpc>
            </a:pPr>
            <a:r>
              <a:rPr lang="en-US" altLang="zh-CN" dirty="0" err="1" smtClean="0">
                <a:solidFill>
                  <a:schemeClr val="tx2"/>
                </a:solidFill>
                <a:latin typeface="微软雅黑" panose="020B0503020204020204" pitchFamily="34" charset="-122"/>
                <a:ea typeface="微软雅黑" panose="020B0503020204020204" pitchFamily="34" charset="-122"/>
              </a:rPr>
              <a:t>Weixin</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1446861" y="4528659"/>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396967" y="4606543"/>
            <a:ext cx="3532695" cy="1292660"/>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该模块负责前台</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端的代码及响应式布局。其中所有的前台代码不在框架内与后台的逻辑层实现前后端分离。前后端通过</a:t>
            </a:r>
            <a:r>
              <a:rPr lang="en-US" altLang="zh-CN" sz="1500" dirty="0" err="1" smtClean="0">
                <a:solidFill>
                  <a:schemeClr val="bg2">
                    <a:lumMod val="50000"/>
                  </a:schemeClr>
                </a:solidFill>
                <a:latin typeface="微软雅黑" panose="020B0503020204020204" pitchFamily="34" charset="-122"/>
                <a:ea typeface="微软雅黑" panose="020B0503020204020204" pitchFamily="34" charset="-122"/>
              </a:rPr>
              <a:t>ajax</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的数据传递进行动态交互。</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5415696" y="2771336"/>
            <a:ext cx="1199359" cy="592466"/>
          </a:xfrm>
          <a:prstGeom prst="rect">
            <a:avLst/>
          </a:prstGeom>
          <a:noFill/>
        </p:spPr>
        <p:txBody>
          <a:bodyPr wrap="none" lIns="91436" tIns="45718" rIns="91436" bIns="45718" rtlCol="0">
            <a:spAutoFit/>
          </a:bodyPr>
          <a:lstStyle/>
          <a:p>
            <a:pPr>
              <a:lnSpc>
                <a:spcPct val="130000"/>
              </a:lnSpc>
            </a:pPr>
            <a:r>
              <a:rPr lang="en-US" altLang="zh-CN" sz="2500" dirty="0">
                <a:solidFill>
                  <a:schemeClr val="bg1"/>
                </a:solidFill>
                <a:latin typeface="Eras Light ITC" panose="020B0402030504020804" pitchFamily="34" charset="0"/>
              </a:rPr>
              <a:t>A</a:t>
            </a:r>
            <a:r>
              <a:rPr lang="en-US" altLang="zh-CN" sz="2500" dirty="0" smtClean="0">
                <a:solidFill>
                  <a:schemeClr val="bg1"/>
                </a:solidFill>
                <a:latin typeface="Eras Light ITC" panose="020B0402030504020804" pitchFamily="34" charset="0"/>
              </a:rPr>
              <a:t>dmin</a:t>
            </a:r>
            <a:endParaRPr lang="zh-CN" altLang="en-US" sz="2500" dirty="0">
              <a:solidFill>
                <a:schemeClr val="bg1"/>
              </a:solidFill>
              <a:latin typeface="Eras Light ITC" panose="020B0402030504020804" pitchFamily="34" charset="0"/>
            </a:endParaRPr>
          </a:p>
        </p:txBody>
      </p:sp>
      <p:sp>
        <p:nvSpPr>
          <p:cNvPr id="53" name="文本框 52"/>
          <p:cNvSpPr txBox="1"/>
          <p:nvPr/>
        </p:nvSpPr>
        <p:spPr>
          <a:xfrm>
            <a:off x="4477413" y="4710741"/>
            <a:ext cx="1218595" cy="592466"/>
          </a:xfrm>
          <a:prstGeom prst="rect">
            <a:avLst/>
          </a:prstGeom>
          <a:noFill/>
        </p:spPr>
        <p:txBody>
          <a:bodyPr wrap="none" lIns="91436" tIns="45718" rIns="91436" bIns="45718" rtlCol="0">
            <a:spAutoFit/>
          </a:bodyPr>
          <a:lstStyle/>
          <a:p>
            <a:pPr>
              <a:lnSpc>
                <a:spcPct val="130000"/>
              </a:lnSpc>
            </a:pPr>
            <a:r>
              <a:rPr lang="en-US" altLang="zh-CN" sz="2500" dirty="0" err="1">
                <a:solidFill>
                  <a:schemeClr val="bg1"/>
                </a:solidFill>
                <a:latin typeface="Eras Light ITC" panose="020B0402030504020804" pitchFamily="34" charset="0"/>
              </a:rPr>
              <a:t>W</a:t>
            </a:r>
            <a:r>
              <a:rPr lang="en-US" altLang="zh-CN" sz="2500" dirty="0" err="1" smtClean="0">
                <a:solidFill>
                  <a:schemeClr val="bg1"/>
                </a:solidFill>
                <a:latin typeface="Eras Light ITC" panose="020B0402030504020804" pitchFamily="34" charset="0"/>
              </a:rPr>
              <a:t>eixin</a:t>
            </a:r>
            <a:endParaRPr lang="zh-CN" altLang="en-US" sz="2500" dirty="0">
              <a:solidFill>
                <a:schemeClr val="bg1"/>
              </a:solidFill>
              <a:latin typeface="Eras Light ITC" panose="020B0402030504020804" pitchFamily="34" charset="0"/>
            </a:endParaRPr>
          </a:p>
        </p:txBody>
      </p:sp>
      <p:sp>
        <p:nvSpPr>
          <p:cNvPr id="54" name="文本框 53"/>
          <p:cNvSpPr txBox="1"/>
          <p:nvPr/>
        </p:nvSpPr>
        <p:spPr>
          <a:xfrm>
            <a:off x="5523230" y="3695700"/>
            <a:ext cx="1034415" cy="1080770"/>
          </a:xfrm>
          <a:prstGeom prst="rect">
            <a:avLst/>
          </a:prstGeom>
          <a:noFill/>
        </p:spPr>
        <p:txBody>
          <a:bodyPr wrap="square" lIns="91436" tIns="45718" rIns="91436" bIns="45718" rtlCol="0">
            <a:spAutoFit/>
          </a:bodyPr>
          <a:lstStyle/>
          <a:p>
            <a:pPr>
              <a:lnSpc>
                <a:spcPct val="130000"/>
              </a:lnSpc>
            </a:pPr>
            <a:r>
              <a:rPr lang="en-US" altLang="zh-CN" sz="2500" dirty="0" err="1">
                <a:solidFill>
                  <a:schemeClr val="bg1"/>
                </a:solidFill>
                <a:latin typeface="Eras Light ITC" panose="020B0402030504020804" pitchFamily="34" charset="0"/>
              </a:rPr>
              <a:t>T</a:t>
            </a:r>
            <a:r>
              <a:rPr lang="en-US" altLang="zh-CN" sz="2500" dirty="0" err="1" smtClean="0">
                <a:solidFill>
                  <a:schemeClr val="bg1"/>
                </a:solidFill>
                <a:latin typeface="Eras Light ITC" panose="020B0402030504020804" pitchFamily="34" charset="0"/>
              </a:rPr>
              <a:t>hinkphp</a:t>
            </a:r>
            <a:endParaRPr lang="zh-CN" altLang="en-US" sz="2500" dirty="0">
              <a:solidFill>
                <a:schemeClr val="bg1"/>
              </a:solidFill>
              <a:latin typeface="Eras Light ITC" panose="020B0402030504020804" pitchFamily="34" charset="0"/>
            </a:endParaRPr>
          </a:p>
        </p:txBody>
      </p:sp>
      <p:sp>
        <p:nvSpPr>
          <p:cNvPr id="55" name="文本框 54"/>
          <p:cNvSpPr txBox="1"/>
          <p:nvPr/>
        </p:nvSpPr>
        <p:spPr>
          <a:xfrm>
            <a:off x="6550259" y="4553625"/>
            <a:ext cx="809829" cy="592466"/>
          </a:xfrm>
          <a:prstGeom prst="rect">
            <a:avLst/>
          </a:prstGeom>
          <a:noFill/>
        </p:spPr>
        <p:txBody>
          <a:bodyPr wrap="none" lIns="91436" tIns="45718" rIns="91436" bIns="45718" rtlCol="0">
            <a:spAutoFit/>
          </a:bodyPr>
          <a:lstStyle/>
          <a:p>
            <a:pPr>
              <a:lnSpc>
                <a:spcPct val="130000"/>
              </a:lnSpc>
            </a:pPr>
            <a:r>
              <a:rPr lang="en-US" altLang="zh-CN" sz="2500" dirty="0">
                <a:solidFill>
                  <a:schemeClr val="bg1"/>
                </a:solidFill>
                <a:latin typeface="Eras Light ITC" panose="020B0402030504020804" pitchFamily="34" charset="0"/>
              </a:rPr>
              <a:t>A</a:t>
            </a:r>
            <a:r>
              <a:rPr lang="en-US" altLang="zh-CN" sz="2500" dirty="0" smtClean="0">
                <a:solidFill>
                  <a:schemeClr val="bg1"/>
                </a:solidFill>
                <a:latin typeface="Eras Light ITC" panose="020B0402030504020804" pitchFamily="34" charset="0"/>
              </a:rPr>
              <a:t>pp</a:t>
            </a:r>
            <a:endParaRPr lang="zh-CN" altLang="en-US" sz="2500" dirty="0">
              <a:solidFill>
                <a:schemeClr val="bg1"/>
              </a:solidFill>
              <a:latin typeface="Eras Light ITC" panose="020B0402030504020804" pitchFamily="34" charset="0"/>
            </a:endParaRPr>
          </a:p>
        </p:txBody>
      </p:sp>
      <p:sp>
        <p:nvSpPr>
          <p:cNvPr id="69" name="矩形 68"/>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0" name="圆角矩形 69"/>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71" name="文本框 70"/>
          <p:cNvSpPr txBox="1"/>
          <p:nvPr/>
        </p:nvSpPr>
        <p:spPr>
          <a:xfrm>
            <a:off x="647719" y="267582"/>
            <a:ext cx="172354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rPr>
              <a:t>系统概述</a:t>
            </a:r>
          </a:p>
        </p:txBody>
      </p:sp>
      <p:grpSp>
        <p:nvGrpSpPr>
          <p:cNvPr id="74" name="组 73"/>
          <p:cNvGrpSpPr/>
          <p:nvPr/>
        </p:nvGrpSpPr>
        <p:grpSpPr>
          <a:xfrm>
            <a:off x="11454107" y="252859"/>
            <a:ext cx="737892" cy="484288"/>
            <a:chOff x="11454105" y="252856"/>
            <a:chExt cx="737892" cy="484288"/>
          </a:xfrm>
        </p:grpSpPr>
        <p:grpSp>
          <p:nvGrpSpPr>
            <p:cNvPr id="76" name="组 75"/>
            <p:cNvGrpSpPr/>
            <p:nvPr/>
          </p:nvGrpSpPr>
          <p:grpSpPr>
            <a:xfrm>
              <a:off x="12039604" y="252856"/>
              <a:ext cx="152393" cy="484287"/>
              <a:chOff x="12039604" y="252856"/>
              <a:chExt cx="152393" cy="484287"/>
            </a:xfrm>
          </p:grpSpPr>
          <p:sp>
            <p:nvSpPr>
              <p:cNvPr id="80" name="圆角矩形 79"/>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80"/>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81"/>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99"/>
            <p:cNvGrpSpPr/>
            <p:nvPr/>
          </p:nvGrpSpPr>
          <p:grpSpPr>
            <a:xfrm>
              <a:off x="11454105" y="252857"/>
              <a:ext cx="491115" cy="484287"/>
              <a:chOff x="1528923" y="220268"/>
              <a:chExt cx="1284096" cy="1266241"/>
            </a:xfrm>
          </p:grpSpPr>
          <p:sp>
            <p:nvSpPr>
              <p:cNvPr id="78" name="圆角矩形 77"/>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 name="圆角右箭头 6"/>
          <p:cNvSpPr/>
          <p:nvPr/>
        </p:nvSpPr>
        <p:spPr>
          <a:xfrm rot="15355251">
            <a:off x="4921441" y="5543146"/>
            <a:ext cx="425930" cy="357624"/>
          </a:xfrm>
          <a:prstGeom prst="bentArrow">
            <a:avLst>
              <a:gd name="adj1" fmla="val 25000"/>
              <a:gd name="adj2" fmla="val 26813"/>
              <a:gd name="adj3" fmla="val 25000"/>
              <a:gd name="adj4" fmla="val 8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9" name="圆角矩形 58"/>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p>
        </p:txBody>
      </p:sp>
      <p:sp>
        <p:nvSpPr>
          <p:cNvPr id="60" name="文本框 59"/>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系统概述</a:t>
            </a:r>
          </a:p>
        </p:txBody>
      </p:sp>
      <p:grpSp>
        <p:nvGrpSpPr>
          <p:cNvPr id="63" name="组 62"/>
          <p:cNvGrpSpPr/>
          <p:nvPr/>
        </p:nvGrpSpPr>
        <p:grpSpPr>
          <a:xfrm>
            <a:off x="11454130" y="252730"/>
            <a:ext cx="737870" cy="484505"/>
            <a:chOff x="11454105" y="252856"/>
            <a:chExt cx="737892" cy="484288"/>
          </a:xfrm>
        </p:grpSpPr>
        <p:grpSp>
          <p:nvGrpSpPr>
            <p:cNvPr id="65" name="组 64"/>
            <p:cNvGrpSpPr/>
            <p:nvPr/>
          </p:nvGrpSpPr>
          <p:grpSpPr>
            <a:xfrm>
              <a:off x="12039604" y="252856"/>
              <a:ext cx="152393" cy="484287"/>
              <a:chOff x="12039604" y="252856"/>
              <a:chExt cx="152393" cy="484287"/>
            </a:xfrm>
          </p:grpSpPr>
          <p:sp>
            <p:nvSpPr>
              <p:cNvPr id="69" name="圆角矩形 68"/>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99"/>
            <p:cNvGrpSpPr/>
            <p:nvPr/>
          </p:nvGrpSpPr>
          <p:grpSpPr>
            <a:xfrm>
              <a:off x="11454105" y="252857"/>
              <a:ext cx="491115" cy="484287"/>
              <a:chOff x="1528923" y="220268"/>
              <a:chExt cx="1284096" cy="1266241"/>
            </a:xfrm>
          </p:grpSpPr>
          <p:sp>
            <p:nvSpPr>
              <p:cNvPr id="67" name="圆角矩形 66"/>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15361" name="图片 2"/>
          <p:cNvPicPr>
            <a:picLocks noChangeAspect="1"/>
          </p:cNvPicPr>
          <p:nvPr/>
        </p:nvPicPr>
        <p:blipFill>
          <a:blip r:embed="rId2"/>
          <a:stretch>
            <a:fillRect/>
          </a:stretch>
        </p:blipFill>
        <p:spPr>
          <a:xfrm>
            <a:off x="1568012" y="915626"/>
            <a:ext cx="8274050" cy="5667375"/>
          </a:xfrm>
          <a:prstGeom prst="rect">
            <a:avLst/>
          </a:prstGeom>
          <a:noFill/>
          <a:ln w="9525">
            <a:noFill/>
          </a:ln>
        </p:spPr>
      </p:pic>
      <p:sp>
        <p:nvSpPr>
          <p:cNvPr id="15362" name="标题 1"/>
          <p:cNvSpPr>
            <a:spLocks noGrp="1"/>
          </p:cNvSpPr>
          <p:nvPr>
            <p:ph type="ctrTitle"/>
          </p:nvPr>
        </p:nvSpPr>
        <p:spPr>
          <a:xfrm>
            <a:off x="7914289" y="784175"/>
            <a:ext cx="2251743" cy="721545"/>
          </a:xfrm>
        </p:spPr>
        <p:txBody>
          <a:bodyPr lIns="91440" tIns="45720" rIns="91440" bIns="45720" anchor="b"/>
          <a:lstStyle/>
          <a:p>
            <a:pPr algn="r" defTabSz="914400">
              <a:buNone/>
            </a:pPr>
            <a:r>
              <a:rPr lang="zh-CN" altLang="en-US" sz="4000" kern="1200" dirty="0">
                <a:latin typeface="微软雅黑 Light" panose="020B0502040204020203" pitchFamily="34" charset="-122"/>
                <a:ea typeface="微软雅黑 Light" panose="020B0502040204020203" pitchFamily="34" charset="-122"/>
                <a:cs typeface="+mj-cs"/>
              </a:rPr>
              <a:t>数据结构</a:t>
            </a:r>
          </a:p>
        </p:txBody>
      </p:sp>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1"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p>
          </p:txBody>
        </p:sp>
        <p:sp>
          <p:nvSpPr>
            <p:cNvPr id="42" name="文本框 41"/>
            <p:cNvSpPr txBox="1"/>
            <p:nvPr/>
          </p:nvSpPr>
          <p:spPr>
            <a:xfrm>
              <a:off x="9015674" y="3077396"/>
              <a:ext cx="2924810" cy="87312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个人亮点</a:t>
              </a: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30" y="252730"/>
            <a:ext cx="737870" cy="484505"/>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33" name="组合 32"/>
          <p:cNvGrpSpPr/>
          <p:nvPr/>
        </p:nvGrpSpPr>
        <p:grpSpPr>
          <a:xfrm>
            <a:off x="447061" y="1062809"/>
            <a:ext cx="1755700" cy="1890765"/>
            <a:chOff x="4925753" y="1651222"/>
            <a:chExt cx="1755700" cy="1890765"/>
          </a:xfrm>
        </p:grpSpPr>
        <p:sp>
          <p:nvSpPr>
            <p:cNvPr id="34" name="圆角矩形 3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a:latin typeface="微软雅黑" panose="020B0503020204020204" pitchFamily="34" charset="-122"/>
                  <a:ea typeface="微软雅黑" panose="020B0503020204020204" pitchFamily="34" charset="-122"/>
                </a:rPr>
                <a:t>负责</a:t>
              </a:r>
            </a:p>
            <a:p>
              <a:pPr algn="ctr">
                <a:lnSpc>
                  <a:spcPct val="130000"/>
                </a:lnSpc>
              </a:pPr>
              <a:r>
                <a:rPr lang="zh-CN" altLang="en-US" sz="4000" dirty="0">
                  <a:latin typeface="微软雅黑" panose="020B0503020204020204" pitchFamily="34" charset="-122"/>
                  <a:ea typeface="微软雅黑" panose="020B0503020204020204" pitchFamily="34" charset="-122"/>
                </a:rPr>
                <a:t>内容</a:t>
              </a:r>
            </a:p>
          </p:txBody>
        </p:sp>
      </p:gr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郭清   胡永燊    林孜</a:t>
            </a:r>
          </a:p>
        </p:txBody>
      </p:sp>
      <p:sp>
        <p:nvSpPr>
          <p:cNvPr id="24" name="圆角矩形 23"/>
          <p:cNvSpPr/>
          <p:nvPr/>
        </p:nvSpPr>
        <p:spPr>
          <a:xfrm>
            <a:off x="4161155" y="1844675"/>
            <a:ext cx="8041005" cy="4255135"/>
          </a:xfrm>
          <a:prstGeom prst="roundRect">
            <a:avLst>
              <a:gd name="adj" fmla="val 0"/>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3" name="圆角矩形 22"/>
          <p:cNvSpPr/>
          <p:nvPr/>
        </p:nvSpPr>
        <p:spPr>
          <a:xfrm>
            <a:off x="4161155" y="1679575"/>
            <a:ext cx="8041005" cy="4255135"/>
          </a:xfrm>
          <a:prstGeom prst="roundRect">
            <a:avLst>
              <a:gd name="adj" fmla="val 0"/>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19" name="组合 18"/>
          <p:cNvGrpSpPr/>
          <p:nvPr/>
        </p:nvGrpSpPr>
        <p:grpSpPr>
          <a:xfrm>
            <a:off x="2438657" y="2078354"/>
            <a:ext cx="3400099" cy="3245184"/>
            <a:chOff x="1176596" y="1995959"/>
            <a:chExt cx="3430108" cy="3273825"/>
          </a:xfrm>
        </p:grpSpPr>
        <p:sp>
          <p:nvSpPr>
            <p:cNvPr id="20" name="圆角矩形 20"/>
            <p:cNvSpPr/>
            <p:nvPr/>
          </p:nvSpPr>
          <p:spPr>
            <a:xfrm>
              <a:off x="1300233" y="1995959"/>
              <a:ext cx="3306471" cy="3273825"/>
            </a:xfrm>
            <a:prstGeom prst="ellipse">
              <a:avLst/>
            </a:prstGeom>
            <a:solidFill>
              <a:schemeClr val="bg1"/>
            </a:solidFill>
            <a:ln w="15875">
              <a:solidFill>
                <a:srgbClr val="2038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1432848" y="2127265"/>
              <a:ext cx="3041242" cy="3011214"/>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22" name="文本框 21"/>
            <p:cNvSpPr txBox="1"/>
            <p:nvPr/>
          </p:nvSpPr>
          <p:spPr>
            <a:xfrm>
              <a:off x="1176596" y="2980568"/>
              <a:ext cx="3429796" cy="1335019"/>
            </a:xfrm>
            <a:prstGeom prst="rect">
              <a:avLst/>
            </a:prstGeom>
            <a:noFill/>
          </p:spPr>
          <p:txBody>
            <a:bodyPr wrap="square" rtlCol="0">
              <a:spAutoFit/>
            </a:bodyPr>
            <a:lstStyle/>
            <a:p>
              <a:pPr algn="ctr"/>
              <a:r>
                <a:rPr lang="en-US" altLang="zh-CN" sz="5400" dirty="0">
                  <a:solidFill>
                    <a:schemeClr val="bg1"/>
                  </a:solidFill>
                  <a:latin typeface="微软雅黑 Light" panose="020B0502040204020203" pitchFamily="34" charset="-122"/>
                  <a:ea typeface="微软雅黑 Light" panose="020B0502040204020203" pitchFamily="34" charset="-122"/>
                </a:rPr>
                <a:t>Web </a:t>
              </a:r>
              <a:r>
                <a:rPr lang="zh-CN" altLang="en-US" sz="5400" dirty="0">
                  <a:solidFill>
                    <a:schemeClr val="bg1"/>
                  </a:solidFill>
                  <a:latin typeface="微软雅黑 Light" panose="020B0502040204020203" pitchFamily="34" charset="-122"/>
                  <a:ea typeface="微软雅黑 Light" panose="020B0502040204020203" pitchFamily="34" charset="-122"/>
                </a:rPr>
                <a:t>端</a:t>
              </a:r>
            </a:p>
            <a:p>
              <a:pPr algn="ctr"/>
              <a:r>
                <a:rPr lang="en-US" altLang="zh-CN" sz="2400" dirty="0">
                  <a:solidFill>
                    <a:schemeClr val="bg1"/>
                  </a:solidFill>
                  <a:latin typeface="微软雅黑 Light" panose="020B0502040204020203" pitchFamily="34" charset="-122"/>
                  <a:ea typeface="微软雅黑 Light" panose="020B0502040204020203" pitchFamily="34" charset="-122"/>
                </a:rPr>
                <a:t>Web Side</a:t>
              </a:r>
            </a:p>
          </p:txBody>
        </p:sp>
      </p:grpSp>
      <p:sp>
        <p:nvSpPr>
          <p:cNvPr id="3" name="矩形 2"/>
          <p:cNvSpPr/>
          <p:nvPr/>
        </p:nvSpPr>
        <p:spPr>
          <a:xfrm>
            <a:off x="6452870" y="2367280"/>
            <a:ext cx="5103495" cy="2650490"/>
          </a:xfrm>
          <a:prstGeom prst="rect">
            <a:avLst/>
          </a:prstGeom>
        </p:spPr>
        <p:txBody>
          <a:bodyPr wrap="square" lIns="91436" tIns="45718" rIns="91436" bIns="45718">
            <a:spAutoFit/>
          </a:bodyPr>
          <a:lstStyle/>
          <a:p>
            <a:pPr marL="457200" indent="-457200">
              <a:lnSpc>
                <a:spcPct val="200000"/>
              </a:lnSpc>
              <a:buFont typeface="Arial" panose="020B0604020202020204" pitchFamily="34" charset="0"/>
              <a:buChar char="•"/>
            </a:pPr>
            <a:r>
              <a:rPr lang="zh-CN" altLang="en-US" sz="2800" dirty="0">
                <a:solidFill>
                  <a:schemeClr val="bg1"/>
                </a:solidFill>
                <a:latin typeface="微软雅黑 Light" panose="020B0502040204020203" pitchFamily="34" charset="-122"/>
                <a:ea typeface="微软雅黑 Light" panose="020B0502040204020203" pitchFamily="34" charset="-122"/>
              </a:rPr>
              <a:t>设计实现</a:t>
            </a:r>
          </a:p>
          <a:p>
            <a:pPr marL="457200" indent="-457200">
              <a:lnSpc>
                <a:spcPct val="200000"/>
              </a:lnSpc>
              <a:buFont typeface="Arial" panose="020B0604020202020204" pitchFamily="34" charset="0"/>
              <a:buChar char="•"/>
            </a:pPr>
            <a:r>
              <a:rPr lang="zh-CN" altLang="en-US" sz="2800" dirty="0">
                <a:solidFill>
                  <a:schemeClr val="bg1"/>
                </a:solidFill>
                <a:latin typeface="微软雅黑 Light" panose="020B0502040204020203" pitchFamily="34" charset="-122"/>
                <a:ea typeface="微软雅黑 Light" panose="020B0502040204020203" pitchFamily="34" charset="-122"/>
              </a:rPr>
              <a:t>遇到问题</a:t>
            </a:r>
          </a:p>
          <a:p>
            <a:pPr marL="457200" indent="-457200">
              <a:lnSpc>
                <a:spcPct val="200000"/>
              </a:lnSpc>
              <a:buFont typeface="Arial" panose="020B0604020202020204" pitchFamily="34" charset="0"/>
              <a:buChar char="•"/>
            </a:pPr>
            <a:r>
              <a:rPr lang="zh-CN" altLang="en-US" sz="2800" dirty="0">
                <a:solidFill>
                  <a:schemeClr val="bg1"/>
                </a:solidFill>
                <a:latin typeface="微软雅黑 Light" panose="020B0502040204020203" pitchFamily="34" charset="-122"/>
                <a:ea typeface="微软雅黑 Light" panose="020B0502040204020203" pitchFamily="34" charset="-122"/>
              </a:rPr>
              <a:t>解决问题</a:t>
            </a:r>
          </a:p>
        </p:txBody>
      </p:sp>
    </p:spTree>
    <p:extLst>
      <p:ext uri="{BB962C8B-B14F-4D97-AF65-F5344CB8AC3E}">
        <p14:creationId xmlns:p14="http://schemas.microsoft.com/office/powerpoint/2010/main" val="965904670"/>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郭清   胡永燊    林孜</a:t>
            </a:r>
          </a:p>
        </p:txBody>
      </p:sp>
      <p:grpSp>
        <p:nvGrpSpPr>
          <p:cNvPr id="33" name="组合 32"/>
          <p:cNvGrpSpPr/>
          <p:nvPr/>
        </p:nvGrpSpPr>
        <p:grpSpPr>
          <a:xfrm>
            <a:off x="447061" y="1062809"/>
            <a:ext cx="1755700" cy="1890765"/>
            <a:chOff x="4925753" y="1651222"/>
            <a:chExt cx="1755700" cy="1890765"/>
          </a:xfrm>
        </p:grpSpPr>
        <p:sp>
          <p:nvSpPr>
            <p:cNvPr id="34" name="圆角矩形 3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smtClean="0">
                  <a:latin typeface="微软雅黑" panose="020B0503020204020204" pitchFamily="34" charset="-122"/>
                  <a:ea typeface="微软雅黑" panose="020B0503020204020204" pitchFamily="34" charset="-122"/>
                  <a:sym typeface="+mn-ea"/>
                </a:rPr>
                <a:t>设计</a:t>
              </a:r>
            </a:p>
            <a:p>
              <a:pPr algn="ctr">
                <a:lnSpc>
                  <a:spcPct val="130000"/>
                </a:lnSpc>
              </a:pPr>
              <a:r>
                <a:rPr lang="zh-CN" altLang="en-US" sz="4000" dirty="0" smtClean="0">
                  <a:latin typeface="微软雅黑" panose="020B0503020204020204" pitchFamily="34" charset="-122"/>
                  <a:ea typeface="微软雅黑" panose="020B0503020204020204" pitchFamily="34" charset="-122"/>
                  <a:sym typeface="+mn-ea"/>
                </a:rPr>
                <a:t>实现</a:t>
              </a:r>
              <a:endParaRPr lang="zh-CN" altLang="zh-CN" sz="4000" dirty="0">
                <a:latin typeface="微软雅黑" panose="020B0503020204020204" pitchFamily="34" charset="-122"/>
                <a:ea typeface="微软雅黑" panose="020B0503020204020204" pitchFamily="34" charset="-122"/>
              </a:endParaRPr>
            </a:p>
          </p:txBody>
        </p:sp>
      </p:grpSp>
      <p:sp>
        <p:nvSpPr>
          <p:cNvPr id="29" name="圆角矩形 28"/>
          <p:cNvSpPr/>
          <p:nvPr/>
        </p:nvSpPr>
        <p:spPr>
          <a:xfrm rot="10800000" flipV="1">
            <a:off x="2557145" y="5478780"/>
            <a:ext cx="1489075" cy="562610"/>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r>
              <a:rPr lang="zh-CN" altLang="en-US" sz="2400" dirty="0">
                <a:latin typeface="微软雅黑" panose="020B0503020204020204" pitchFamily="34" charset="-122"/>
                <a:ea typeface="微软雅黑" panose="020B0503020204020204" pitchFamily="34" charset="-122"/>
                <a:sym typeface="+mn-ea"/>
              </a:rPr>
              <a:t>优点总结</a:t>
            </a:r>
          </a:p>
        </p:txBody>
      </p:sp>
      <p:sp>
        <p:nvSpPr>
          <p:cNvPr id="50" name="矩形 49"/>
          <p:cNvSpPr/>
          <p:nvPr/>
        </p:nvSpPr>
        <p:spPr>
          <a:xfrm>
            <a:off x="4293235" y="5104130"/>
            <a:ext cx="3384550" cy="1278890"/>
          </a:xfrm>
          <a:prstGeom prst="rect">
            <a:avLst/>
          </a:prstGeom>
        </p:spPr>
        <p:txBody>
          <a:bodyPr wrap="square" lIns="91436" tIns="45718" rIns="91436" bIns="45718">
            <a:spAutoFit/>
          </a:bodyPr>
          <a:lstStyle/>
          <a:p>
            <a:pPr marL="457200" indent="-457200">
              <a:lnSpc>
                <a:spcPct val="130000"/>
              </a:lnSpc>
              <a:buFont typeface="Arial" panose="020B0604020202020204" pitchFamily="34" charset="0"/>
              <a:buAutoNum type="arabicPeriod"/>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减少服务器资源消耗</a:t>
            </a:r>
          </a:p>
          <a:p>
            <a:pPr marL="457200" indent="-457200">
              <a:lnSpc>
                <a:spcPct val="130000"/>
              </a:lnSpc>
              <a:buFont typeface="Arial" panose="020B0604020202020204" pitchFamily="34" charset="0"/>
              <a:buAutoNum type="arabicPeriod"/>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充分利用分布式系统</a:t>
            </a:r>
          </a:p>
          <a:p>
            <a:pPr marL="457200" indent="-457200">
              <a:lnSpc>
                <a:spcPct val="130000"/>
              </a:lnSpc>
              <a:buFont typeface="Arial" panose="020B0604020202020204" pitchFamily="34" charset="0"/>
              <a:buAutoNum type="arabicPeriod"/>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前后两端并行开发测试</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a:t>
            </a:r>
          </a:p>
        </p:txBody>
      </p:sp>
      <p:sp>
        <p:nvSpPr>
          <p:cNvPr id="3" name="文本框 2"/>
          <p:cNvSpPr txBox="1"/>
          <p:nvPr/>
        </p:nvSpPr>
        <p:spPr>
          <a:xfrm>
            <a:off x="4312285" y="1144905"/>
            <a:ext cx="5837555" cy="1554480"/>
          </a:xfrm>
          <a:prstGeom prst="rect">
            <a:avLst/>
          </a:prstGeom>
          <a:noFill/>
        </p:spPr>
        <p:txBody>
          <a:bodyPr wrap="square" rtlCol="0">
            <a:spAutoFit/>
          </a:bodyPr>
          <a:lstStyle/>
          <a:p>
            <a:pPr marL="457200" lvl="0" indent="-457200">
              <a:lnSpc>
                <a:spcPct val="120000"/>
              </a:lnSpc>
              <a:buFont typeface="Arial" panose="020B0604020202020204" pitchFamily="34" charset="0"/>
              <a:buChar char="•"/>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客户端 向 服务端 发送请求 </a:t>
            </a:r>
          </a:p>
          <a:p>
            <a:pPr marL="457200" lvl="0" indent="-457200">
              <a:lnSpc>
                <a:spcPct val="120000"/>
              </a:lnSpc>
              <a:buFont typeface="Arial" panose="020B0604020202020204" pitchFamily="34" charset="0"/>
              <a:buChar char="•"/>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分发器解析请求 执行对应控制器下行为方法</a:t>
            </a:r>
          </a:p>
          <a:p>
            <a:pPr marL="457200" lvl="0" indent="-457200">
              <a:lnSpc>
                <a:spcPct val="120000"/>
              </a:lnSpc>
              <a:buFont typeface="Arial" panose="020B0604020202020204" pitchFamily="34" charset="0"/>
              <a:buChar char="•"/>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通过模型获得数据 </a:t>
            </a:r>
          </a:p>
          <a:p>
            <a:pPr marL="457200" lvl="0" indent="-457200">
              <a:lnSpc>
                <a:spcPct val="120000"/>
              </a:lnSpc>
              <a:buFont typeface="Arial" panose="020B0604020202020204" pitchFamily="34" charset="0"/>
              <a:buChar char="•"/>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渲染页面 返回渲染过的html页面发给客户端</a:t>
            </a: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312285" y="2891790"/>
            <a:ext cx="5837555" cy="1920240"/>
          </a:xfrm>
          <a:prstGeom prst="rect">
            <a:avLst/>
          </a:prstGeom>
          <a:noFill/>
        </p:spPr>
        <p:txBody>
          <a:bodyPr wrap="square" rtlCol="0">
            <a:spAutoFit/>
          </a:bodyPr>
          <a:lstStyle/>
          <a:p>
            <a:pPr marL="457200" lvl="0" indent="-457200" algn="l">
              <a:lnSpc>
                <a:spcPct val="120000"/>
              </a:lnSpc>
              <a:buFont typeface="Arial" panose="020B0604020202020204" pitchFamily="34" charset="0"/>
              <a:buChar char="•"/>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客户端 向 服务端 A 请求获取页面</a:t>
            </a:r>
          </a:p>
          <a:p>
            <a:pPr marL="457200" lvl="0" indent="-457200" algn="l">
              <a:lnSpc>
                <a:spcPct val="120000"/>
              </a:lnSpc>
              <a:buFont typeface="Arial" panose="020B0604020202020204" pitchFamily="34" charset="0"/>
              <a:buChar char="•"/>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服务端直接返回 html 内容</a:t>
            </a:r>
          </a:p>
          <a:p>
            <a:pPr marL="457200" lvl="0" indent="-457200" algn="l">
              <a:lnSpc>
                <a:spcPct val="120000"/>
              </a:lnSpc>
              <a:buFont typeface="Arial" panose="020B0604020202020204" pitchFamily="34" charset="0"/>
              <a:buChar char="•"/>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客户端 往服务端 B 请求获取数据</a:t>
            </a:r>
          </a:p>
          <a:p>
            <a:pPr marL="457200" lvl="0" indent="-457200" algn="l">
              <a:lnSpc>
                <a:spcPct val="120000"/>
              </a:lnSpc>
              <a:buFont typeface="Arial" panose="020B0604020202020204" pitchFamily="34" charset="0"/>
              <a:buChar char="•"/>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通过模型获得数据直接 返回给客户端</a:t>
            </a:r>
          </a:p>
          <a:p>
            <a:pPr marL="457200" lvl="0" indent="-457200" algn="l">
              <a:lnSpc>
                <a:spcPct val="120000"/>
              </a:lnSpc>
              <a:buFont typeface="Arial" panose="020B0604020202020204" pitchFamily="34" charset="0"/>
              <a:buChar char="•"/>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最后由</a:t>
            </a:r>
            <a:r>
              <a:rPr lang="zh-CN" altLang="en-US" sz="2000" b="1" dirty="0">
                <a:solidFill>
                  <a:schemeClr val="bg2">
                    <a:lumMod val="50000"/>
                  </a:schemeClr>
                </a:solidFill>
                <a:latin typeface="微软雅黑" panose="020B0503020204020204" pitchFamily="34" charset="-122"/>
                <a:ea typeface="微软雅黑" panose="020B0503020204020204" pitchFamily="34" charset="-122"/>
                <a:sym typeface="+mn-ea"/>
              </a:rPr>
              <a:t>前端渲染页面</a:t>
            </a:r>
          </a:p>
        </p:txBody>
      </p:sp>
      <p:sp>
        <p:nvSpPr>
          <p:cNvPr id="6" name="圆角矩形 5"/>
          <p:cNvSpPr/>
          <p:nvPr/>
        </p:nvSpPr>
        <p:spPr>
          <a:xfrm rot="10800000" flipV="1">
            <a:off x="2557145" y="1601470"/>
            <a:ext cx="1489075" cy="5626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r>
              <a:rPr lang="zh-CN" altLang="en-US" sz="2400" dirty="0">
                <a:latin typeface="微软雅黑" panose="020B0503020204020204" pitchFamily="34" charset="-122"/>
                <a:ea typeface="微软雅黑" panose="020B0503020204020204" pitchFamily="34" charset="-122"/>
                <a:sym typeface="+mn-ea"/>
              </a:rPr>
              <a:t>传统模式</a:t>
            </a:r>
          </a:p>
        </p:txBody>
      </p:sp>
      <p:sp>
        <p:nvSpPr>
          <p:cNvPr id="7" name="圆角矩形 6"/>
          <p:cNvSpPr/>
          <p:nvPr/>
        </p:nvSpPr>
        <p:spPr>
          <a:xfrm rot="10800000" flipV="1">
            <a:off x="2557145" y="3561715"/>
            <a:ext cx="1489075" cy="5626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r>
              <a:rPr lang="zh-CN" altLang="en-US" sz="2400" dirty="0">
                <a:latin typeface="微软雅黑" panose="020B0503020204020204" pitchFamily="34" charset="-122"/>
                <a:ea typeface="微软雅黑" panose="020B0503020204020204" pitchFamily="34" charset="-122"/>
                <a:sym typeface="+mn-ea"/>
              </a:rPr>
              <a:t>前后分离</a:t>
            </a:r>
          </a:p>
        </p:txBody>
      </p:sp>
      <p:cxnSp>
        <p:nvCxnSpPr>
          <p:cNvPr id="14" name="直接连接符 13"/>
          <p:cNvCxnSpPr/>
          <p:nvPr/>
        </p:nvCxnSpPr>
        <p:spPr>
          <a:xfrm flipH="1">
            <a:off x="2656840" y="4985385"/>
            <a:ext cx="7582535"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663825" y="2814955"/>
            <a:ext cx="7582535"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44339"/>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郭清   胡永燊    林孜</a:t>
            </a:r>
          </a:p>
        </p:txBody>
      </p:sp>
      <p:grpSp>
        <p:nvGrpSpPr>
          <p:cNvPr id="33" name="组合 32"/>
          <p:cNvGrpSpPr/>
          <p:nvPr/>
        </p:nvGrpSpPr>
        <p:grpSpPr>
          <a:xfrm>
            <a:off x="447061" y="1062809"/>
            <a:ext cx="1755700" cy="1890765"/>
            <a:chOff x="4925753" y="1651222"/>
            <a:chExt cx="1755700" cy="1890765"/>
          </a:xfrm>
        </p:grpSpPr>
        <p:sp>
          <p:nvSpPr>
            <p:cNvPr id="34" name="圆角矩形 3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smtClean="0">
                  <a:latin typeface="微软雅黑" panose="020B0503020204020204" pitchFamily="34" charset="-122"/>
                  <a:ea typeface="微软雅黑" panose="020B0503020204020204" pitchFamily="34" charset="-122"/>
                  <a:sym typeface="+mn-ea"/>
                </a:rPr>
                <a:t>设计</a:t>
              </a:r>
            </a:p>
            <a:p>
              <a:pPr algn="ctr">
                <a:lnSpc>
                  <a:spcPct val="130000"/>
                </a:lnSpc>
              </a:pPr>
              <a:r>
                <a:rPr lang="zh-CN" altLang="en-US" sz="4000" dirty="0" smtClean="0">
                  <a:latin typeface="微软雅黑" panose="020B0503020204020204" pitchFamily="34" charset="-122"/>
                  <a:ea typeface="微软雅黑" panose="020B0503020204020204" pitchFamily="34" charset="-122"/>
                  <a:sym typeface="+mn-ea"/>
                </a:rPr>
                <a:t>实现</a:t>
              </a:r>
              <a:endParaRPr lang="zh-CN" altLang="en-US" sz="4000" dirty="0">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7964805" y="1121410"/>
            <a:ext cx="3600450" cy="4796790"/>
            <a:chOff x="4544" y="2602"/>
            <a:chExt cx="5670" cy="7554"/>
          </a:xfrm>
        </p:grpSpPr>
        <p:grpSp>
          <p:nvGrpSpPr>
            <p:cNvPr id="22" name="组合 21"/>
            <p:cNvGrpSpPr/>
            <p:nvPr/>
          </p:nvGrpSpPr>
          <p:grpSpPr>
            <a:xfrm>
              <a:off x="5878" y="2602"/>
              <a:ext cx="3003" cy="2973"/>
              <a:chOff x="5885" y="3509"/>
              <a:chExt cx="2261" cy="2239"/>
            </a:xfrm>
          </p:grpSpPr>
          <p:sp>
            <p:nvSpPr>
              <p:cNvPr id="37" name="圆角矩形 20"/>
              <p:cNvSpPr/>
              <p:nvPr/>
            </p:nvSpPr>
            <p:spPr>
              <a:xfrm>
                <a:off x="5976" y="3599"/>
                <a:ext cx="2080" cy="2059"/>
              </a:xfrm>
              <a:prstGeom prst="ellipse">
                <a:avLst/>
              </a:prstGeom>
              <a:solidFill>
                <a:srgbClr val="4472C4">
                  <a:alpha val="6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3600" dirty="0"/>
              </a:p>
            </p:txBody>
          </p:sp>
          <p:sp>
            <p:nvSpPr>
              <p:cNvPr id="38" name="圆角矩形 20"/>
              <p:cNvSpPr/>
              <p:nvPr/>
            </p:nvSpPr>
            <p:spPr>
              <a:xfrm>
                <a:off x="5885" y="3509"/>
                <a:ext cx="2261" cy="2239"/>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64" name="矩形 63"/>
              <p:cNvSpPr/>
              <p:nvPr/>
            </p:nvSpPr>
            <p:spPr>
              <a:xfrm>
                <a:off x="6265" y="4378"/>
                <a:ext cx="1596" cy="494"/>
              </a:xfrm>
              <a:prstGeom prst="rect">
                <a:avLst/>
              </a:prstGeom>
            </p:spPr>
            <p:txBody>
              <a:bodyPr wrap="square" lIns="91436" tIns="45718" rIns="91436" bIns="45718">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前端</a:t>
                </a:r>
              </a:p>
            </p:txBody>
          </p:sp>
        </p:grpSp>
        <p:grpSp>
          <p:nvGrpSpPr>
            <p:cNvPr id="23" name="组合 22"/>
            <p:cNvGrpSpPr/>
            <p:nvPr/>
          </p:nvGrpSpPr>
          <p:grpSpPr>
            <a:xfrm>
              <a:off x="5860" y="7022"/>
              <a:ext cx="3164" cy="3134"/>
              <a:chOff x="5403" y="6830"/>
              <a:chExt cx="3164" cy="3134"/>
            </a:xfrm>
          </p:grpSpPr>
          <p:sp>
            <p:nvSpPr>
              <p:cNvPr id="14" name="圆角矩形 20"/>
              <p:cNvSpPr/>
              <p:nvPr/>
            </p:nvSpPr>
            <p:spPr>
              <a:xfrm>
                <a:off x="5533" y="6978"/>
                <a:ext cx="2911" cy="2882"/>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5" name="圆角矩形 20"/>
              <p:cNvSpPr/>
              <p:nvPr/>
            </p:nvSpPr>
            <p:spPr>
              <a:xfrm>
                <a:off x="5403" y="6830"/>
                <a:ext cx="3165" cy="3134"/>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65" name="矩形 64"/>
              <p:cNvSpPr/>
              <p:nvPr/>
            </p:nvSpPr>
            <p:spPr>
              <a:xfrm>
                <a:off x="6218" y="8104"/>
                <a:ext cx="1596" cy="656"/>
              </a:xfrm>
              <a:prstGeom prst="rect">
                <a:avLst/>
              </a:prstGeom>
            </p:spPr>
            <p:txBody>
              <a:bodyPr wrap="square" lIns="91436" tIns="45718" rIns="91436" bIns="45718">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后端</a:t>
                </a:r>
              </a:p>
            </p:txBody>
          </p:sp>
        </p:grpSp>
        <p:cxnSp>
          <p:nvCxnSpPr>
            <p:cNvPr id="16" name="直接连接符 15"/>
            <p:cNvCxnSpPr/>
            <p:nvPr/>
          </p:nvCxnSpPr>
          <p:spPr>
            <a:xfrm>
              <a:off x="4544" y="6291"/>
              <a:ext cx="5670" cy="0"/>
            </a:xfrm>
            <a:prstGeom prst="line">
              <a:avLst/>
            </a:prstGeom>
            <a:ln>
              <a:prstDash val="lgDash"/>
            </a:ln>
          </p:spPr>
          <p:style>
            <a:lnRef idx="1">
              <a:schemeClr val="accent3"/>
            </a:lnRef>
            <a:fillRef idx="0">
              <a:schemeClr val="accent3"/>
            </a:fillRef>
            <a:effectRef idx="0">
              <a:schemeClr val="accent3"/>
            </a:effectRef>
            <a:fontRef idx="minor">
              <a:schemeClr val="tx1"/>
            </a:fontRef>
          </p:style>
        </p:cxnSp>
        <p:sp>
          <p:nvSpPr>
            <p:cNvPr id="17" name="上箭头 16"/>
            <p:cNvSpPr/>
            <p:nvPr/>
          </p:nvSpPr>
          <p:spPr>
            <a:xfrm flipH="1">
              <a:off x="7861" y="5754"/>
              <a:ext cx="595" cy="1088"/>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fontAlgn="base"/>
              <a:endParaRPr lang="zh-CN" altLang="en-US" strike="noStrike" noProof="1"/>
            </a:p>
          </p:txBody>
        </p:sp>
        <p:sp>
          <p:nvSpPr>
            <p:cNvPr id="18" name="文本框 17"/>
            <p:cNvSpPr txBox="1"/>
            <p:nvPr/>
          </p:nvSpPr>
          <p:spPr>
            <a:xfrm>
              <a:off x="8565" y="5628"/>
              <a:ext cx="1327" cy="580"/>
            </a:xfrm>
            <a:prstGeom prst="rect">
              <a:avLst/>
            </a:prstGeom>
            <a:noFill/>
          </p:spPr>
          <p:txBody>
            <a:bodyPr wrap="square" rtlCol="0">
              <a:spAutoFit/>
            </a:bodyPr>
            <a:lstStyle/>
            <a:p>
              <a:pPr fontAlgn="base"/>
              <a:r>
                <a:rPr lang="en-US" altLang="zh-CN" strike="noStrike" noProof="1">
                  <a:solidFill>
                    <a:schemeClr val="accent5"/>
                  </a:solidFill>
                  <a:latin typeface="微软雅黑" panose="020B0503020204020204" pitchFamily="34" charset="-122"/>
                  <a:ea typeface="微软雅黑" panose="020B0503020204020204" pitchFamily="34" charset="-122"/>
                  <a:cs typeface="+mn-ea"/>
                </a:rPr>
                <a:t>JSON</a:t>
              </a:r>
              <a:endParaRPr lang="en-US" altLang="zh-CN" strike="noStrike" noProof="1">
                <a:solidFill>
                  <a:schemeClr val="accent5"/>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894" y="6352"/>
              <a:ext cx="1327" cy="632"/>
            </a:xfrm>
            <a:prstGeom prst="rect">
              <a:avLst/>
            </a:prstGeom>
            <a:noFill/>
          </p:spPr>
          <p:txBody>
            <a:bodyPr wrap="square" rtlCol="0">
              <a:spAutoFit/>
            </a:bodyPr>
            <a:lstStyle/>
            <a:p>
              <a:pPr fontAlgn="base"/>
              <a:r>
                <a:rPr lang="en-US" altLang="zh-CN" strike="noStrike" noProof="1">
                  <a:solidFill>
                    <a:schemeClr val="accent5"/>
                  </a:solidFill>
                  <a:latin typeface="微软雅黑" panose="020B0503020204020204" pitchFamily="34" charset="-122"/>
                  <a:ea typeface="微软雅黑" panose="020B0503020204020204" pitchFamily="34" charset="-122"/>
                </a:rPr>
                <a:t>AJAX</a:t>
              </a:r>
            </a:p>
          </p:txBody>
        </p:sp>
        <p:sp>
          <p:nvSpPr>
            <p:cNvPr id="24" name="上箭头 23"/>
            <p:cNvSpPr/>
            <p:nvPr/>
          </p:nvSpPr>
          <p:spPr>
            <a:xfrm flipH="1" flipV="1">
              <a:off x="6383" y="5754"/>
              <a:ext cx="595" cy="1075"/>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fontAlgn="base"/>
              <a:endParaRPr lang="zh-CN" altLang="en-US" strike="noStrike" noProof="1"/>
            </a:p>
          </p:txBody>
        </p:sp>
      </p:grpSp>
      <p:sp>
        <p:nvSpPr>
          <p:cNvPr id="56" name="圆角矩形 55"/>
          <p:cNvSpPr/>
          <p:nvPr/>
        </p:nvSpPr>
        <p:spPr>
          <a:xfrm flipH="1">
            <a:off x="2691765" y="2033905"/>
            <a:ext cx="5170170" cy="3253740"/>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7" name="圆角矩形 56"/>
          <p:cNvSpPr/>
          <p:nvPr/>
        </p:nvSpPr>
        <p:spPr>
          <a:xfrm flipH="1">
            <a:off x="2678430" y="1802130"/>
            <a:ext cx="5184775" cy="3253740"/>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8" name="圆角矩形 57"/>
          <p:cNvSpPr/>
          <p:nvPr/>
        </p:nvSpPr>
        <p:spPr>
          <a:xfrm rot="10800000" flipH="1" flipV="1">
            <a:off x="2453005" y="2339340"/>
            <a:ext cx="585470" cy="67310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60" name="圆角矩形 59"/>
          <p:cNvSpPr/>
          <p:nvPr/>
        </p:nvSpPr>
        <p:spPr>
          <a:xfrm rot="10800000" flipH="1" flipV="1">
            <a:off x="2453005" y="3223895"/>
            <a:ext cx="585470" cy="673100"/>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62" name="圆角矩形 61"/>
          <p:cNvSpPr/>
          <p:nvPr/>
        </p:nvSpPr>
        <p:spPr>
          <a:xfrm rot="10800000" flipH="1" flipV="1">
            <a:off x="2453005" y="4107815"/>
            <a:ext cx="585470" cy="67310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63" name="矩形 62"/>
          <p:cNvSpPr/>
          <p:nvPr/>
        </p:nvSpPr>
        <p:spPr>
          <a:xfrm flipH="1">
            <a:off x="3194050" y="2440940"/>
            <a:ext cx="5210175" cy="565150"/>
          </a:xfrm>
          <a:prstGeom prst="rect">
            <a:avLst/>
          </a:prstGeom>
        </p:spPr>
        <p:txBody>
          <a:bodyPr wrap="square" lIns="91436" tIns="45718" rIns="91436" bIns="45718">
            <a:spAutoFit/>
          </a:bodyPr>
          <a:lstStyle/>
          <a:p>
            <a:pPr>
              <a:lnSpc>
                <a:spcPct val="13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前端通过 AJAX 向后端发送请求</a:t>
            </a:r>
          </a:p>
        </p:txBody>
      </p:sp>
      <p:sp>
        <p:nvSpPr>
          <p:cNvPr id="66" name="矩形 65"/>
          <p:cNvSpPr/>
          <p:nvPr/>
        </p:nvSpPr>
        <p:spPr>
          <a:xfrm flipH="1">
            <a:off x="3220085" y="3273425"/>
            <a:ext cx="4981575" cy="565150"/>
          </a:xfrm>
          <a:prstGeom prst="rect">
            <a:avLst/>
          </a:prstGeom>
        </p:spPr>
        <p:txBody>
          <a:bodyPr wrap="square" lIns="91436" tIns="45718" rIns="91436" bIns="45718">
            <a:spAutoFit/>
          </a:bodyPr>
          <a:lstStyle/>
          <a:p>
            <a:pPr>
              <a:lnSpc>
                <a:spcPct val="13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后端通过 JSON 返回数据</a:t>
            </a:r>
          </a:p>
        </p:txBody>
      </p:sp>
      <p:sp>
        <p:nvSpPr>
          <p:cNvPr id="70" name="矩形 69"/>
          <p:cNvSpPr/>
          <p:nvPr/>
        </p:nvSpPr>
        <p:spPr>
          <a:xfrm flipH="1">
            <a:off x="3238500" y="4107815"/>
            <a:ext cx="4720590" cy="565150"/>
          </a:xfrm>
          <a:prstGeom prst="rect">
            <a:avLst/>
          </a:prstGeom>
        </p:spPr>
        <p:txBody>
          <a:bodyPr wrap="square" lIns="91436" tIns="45718" rIns="91436" bIns="45718">
            <a:spAutoFit/>
          </a:bodyPr>
          <a:lstStyle/>
          <a:p>
            <a:pPr>
              <a:lnSpc>
                <a:spcPct val="13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接口按照 RESTful 标准设计</a:t>
            </a:r>
          </a:p>
        </p:txBody>
      </p:sp>
    </p:spTree>
    <p:extLst>
      <p:ext uri="{BB962C8B-B14F-4D97-AF65-F5344CB8AC3E}">
        <p14:creationId xmlns:p14="http://schemas.microsoft.com/office/powerpoint/2010/main" val="662774478"/>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郭清   胡永燊    林孜</a:t>
            </a:r>
          </a:p>
        </p:txBody>
      </p:sp>
      <p:grpSp>
        <p:nvGrpSpPr>
          <p:cNvPr id="33" name="组合 32"/>
          <p:cNvGrpSpPr/>
          <p:nvPr/>
        </p:nvGrpSpPr>
        <p:grpSpPr>
          <a:xfrm>
            <a:off x="447061" y="1062809"/>
            <a:ext cx="1755700" cy="1890765"/>
            <a:chOff x="4925753" y="1651222"/>
            <a:chExt cx="1755700" cy="1890765"/>
          </a:xfrm>
        </p:grpSpPr>
        <p:sp>
          <p:nvSpPr>
            <p:cNvPr id="34" name="圆角矩形 3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zh-CN" sz="4000" dirty="0">
                  <a:latin typeface="微软雅黑" panose="020B0503020204020204" pitchFamily="34" charset="-122"/>
                  <a:ea typeface="微软雅黑" panose="020B0503020204020204" pitchFamily="34" charset="-122"/>
                </a:rPr>
                <a:t>遇到</a:t>
              </a:r>
            </a:p>
            <a:p>
              <a:pPr algn="ctr">
                <a:lnSpc>
                  <a:spcPct val="130000"/>
                </a:lnSpc>
              </a:pPr>
              <a:r>
                <a:rPr lang="zh-CN" altLang="zh-CN" sz="4000" dirty="0">
                  <a:latin typeface="微软雅黑" panose="020B0503020204020204" pitchFamily="34" charset="-122"/>
                  <a:ea typeface="微软雅黑" panose="020B0503020204020204" pitchFamily="34" charset="-122"/>
                </a:rPr>
                <a:t>问题</a:t>
              </a:r>
            </a:p>
          </p:txBody>
        </p:sp>
      </p:grpSp>
      <p:cxnSp>
        <p:nvCxnSpPr>
          <p:cNvPr id="5" name="直接连接符 4"/>
          <p:cNvCxnSpPr/>
          <p:nvPr/>
        </p:nvCxnSpPr>
        <p:spPr>
          <a:xfrm flipH="1">
            <a:off x="3934727" y="492839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7610281" y="492839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735070" y="1821180"/>
            <a:ext cx="2362835" cy="2882900"/>
            <a:chOff x="14454" y="2857"/>
            <a:chExt cx="3721" cy="4540"/>
          </a:xfrm>
        </p:grpSpPr>
        <p:sp>
          <p:nvSpPr>
            <p:cNvPr id="51" name="圆角矩形 50"/>
            <p:cNvSpPr/>
            <p:nvPr/>
          </p:nvSpPr>
          <p:spPr>
            <a:xfrm>
              <a:off x="14454" y="2857"/>
              <a:ext cx="3584" cy="4540"/>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52" name="圆角矩形 51"/>
            <p:cNvSpPr/>
            <p:nvPr/>
          </p:nvSpPr>
          <p:spPr>
            <a:xfrm>
              <a:off x="14591" y="2857"/>
              <a:ext cx="3584" cy="4540"/>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3" name="圆角矩形 12"/>
            <p:cNvSpPr/>
            <p:nvPr/>
          </p:nvSpPr>
          <p:spPr>
            <a:xfrm rot="10800000" flipV="1">
              <a:off x="14933" y="2858"/>
              <a:ext cx="763" cy="1093"/>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p>
          </p:txBody>
        </p:sp>
        <p:sp>
          <p:nvSpPr>
            <p:cNvPr id="68" name="Freeform 44"/>
            <p:cNvSpPr>
              <a:spLocks noEditPoints="1"/>
            </p:cNvSpPr>
            <p:nvPr/>
          </p:nvSpPr>
          <p:spPr bwMode="auto">
            <a:xfrm>
              <a:off x="15948" y="4587"/>
              <a:ext cx="763" cy="1468"/>
            </a:xfrm>
            <a:custGeom>
              <a:avLst/>
              <a:gdLst>
                <a:gd name="T0" fmla="*/ 112 w 112"/>
                <a:gd name="T1" fmla="*/ 56 h 216"/>
                <a:gd name="T2" fmla="*/ 56 w 112"/>
                <a:gd name="T3" fmla="*/ 0 h 216"/>
                <a:gd name="T4" fmla="*/ 0 w 112"/>
                <a:gd name="T5" fmla="*/ 56 h 216"/>
                <a:gd name="T6" fmla="*/ 36 w 112"/>
                <a:gd name="T7" fmla="*/ 108 h 216"/>
                <a:gd name="T8" fmla="*/ 36 w 112"/>
                <a:gd name="T9" fmla="*/ 216 h 216"/>
                <a:gd name="T10" fmla="*/ 76 w 112"/>
                <a:gd name="T11" fmla="*/ 216 h 216"/>
                <a:gd name="T12" fmla="*/ 76 w 112"/>
                <a:gd name="T13" fmla="*/ 188 h 216"/>
                <a:gd name="T14" fmla="*/ 88 w 112"/>
                <a:gd name="T15" fmla="*/ 176 h 216"/>
                <a:gd name="T16" fmla="*/ 76 w 112"/>
                <a:gd name="T17" fmla="*/ 164 h 216"/>
                <a:gd name="T18" fmla="*/ 76 w 112"/>
                <a:gd name="T19" fmla="*/ 148 h 216"/>
                <a:gd name="T20" fmla="*/ 96 w 112"/>
                <a:gd name="T21" fmla="*/ 128 h 216"/>
                <a:gd name="T22" fmla="*/ 76 w 112"/>
                <a:gd name="T23" fmla="*/ 108 h 216"/>
                <a:gd name="T24" fmla="*/ 112 w 112"/>
                <a:gd name="T25" fmla="*/ 56 h 216"/>
                <a:gd name="T26" fmla="*/ 60 w 112"/>
                <a:gd name="T27" fmla="*/ 64 h 216"/>
                <a:gd name="T28" fmla="*/ 52 w 112"/>
                <a:gd name="T29" fmla="*/ 64 h 216"/>
                <a:gd name="T30" fmla="*/ 52 w 112"/>
                <a:gd name="T31" fmla="*/ 32 h 216"/>
                <a:gd name="T32" fmla="*/ 60 w 112"/>
                <a:gd name="T33" fmla="*/ 32 h 216"/>
                <a:gd name="T34" fmla="*/ 60 w 112"/>
                <a:gd name="T35" fmla="*/ 6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16">
                  <a:moveTo>
                    <a:pt x="112" y="56"/>
                  </a:moveTo>
                  <a:cubicBezTo>
                    <a:pt x="112" y="25"/>
                    <a:pt x="87" y="0"/>
                    <a:pt x="56" y="0"/>
                  </a:cubicBezTo>
                  <a:cubicBezTo>
                    <a:pt x="25" y="0"/>
                    <a:pt x="0" y="25"/>
                    <a:pt x="0" y="56"/>
                  </a:cubicBezTo>
                  <a:cubicBezTo>
                    <a:pt x="0" y="80"/>
                    <a:pt x="15" y="100"/>
                    <a:pt x="36" y="108"/>
                  </a:cubicBezTo>
                  <a:cubicBezTo>
                    <a:pt x="36" y="216"/>
                    <a:pt x="36" y="216"/>
                    <a:pt x="36" y="216"/>
                  </a:cubicBezTo>
                  <a:cubicBezTo>
                    <a:pt x="76" y="216"/>
                    <a:pt x="76" y="216"/>
                    <a:pt x="76" y="216"/>
                  </a:cubicBezTo>
                  <a:cubicBezTo>
                    <a:pt x="76" y="188"/>
                    <a:pt x="76" y="188"/>
                    <a:pt x="76" y="188"/>
                  </a:cubicBezTo>
                  <a:cubicBezTo>
                    <a:pt x="88" y="176"/>
                    <a:pt x="88" y="176"/>
                    <a:pt x="88" y="176"/>
                  </a:cubicBezTo>
                  <a:cubicBezTo>
                    <a:pt x="76" y="164"/>
                    <a:pt x="76" y="164"/>
                    <a:pt x="76" y="164"/>
                  </a:cubicBezTo>
                  <a:cubicBezTo>
                    <a:pt x="76" y="148"/>
                    <a:pt x="76" y="148"/>
                    <a:pt x="76" y="148"/>
                  </a:cubicBezTo>
                  <a:cubicBezTo>
                    <a:pt x="96" y="128"/>
                    <a:pt x="96" y="128"/>
                    <a:pt x="96" y="128"/>
                  </a:cubicBezTo>
                  <a:cubicBezTo>
                    <a:pt x="76" y="108"/>
                    <a:pt x="76" y="108"/>
                    <a:pt x="76" y="108"/>
                  </a:cubicBezTo>
                  <a:cubicBezTo>
                    <a:pt x="97" y="100"/>
                    <a:pt x="112" y="79"/>
                    <a:pt x="112" y="56"/>
                  </a:cubicBezTo>
                  <a:close/>
                  <a:moveTo>
                    <a:pt x="60" y="64"/>
                  </a:moveTo>
                  <a:cubicBezTo>
                    <a:pt x="52" y="64"/>
                    <a:pt x="52" y="64"/>
                    <a:pt x="52" y="64"/>
                  </a:cubicBezTo>
                  <a:cubicBezTo>
                    <a:pt x="52" y="32"/>
                    <a:pt x="52" y="32"/>
                    <a:pt x="52" y="32"/>
                  </a:cubicBezTo>
                  <a:cubicBezTo>
                    <a:pt x="60" y="32"/>
                    <a:pt x="60" y="32"/>
                    <a:pt x="60" y="32"/>
                  </a:cubicBezTo>
                  <a:lnTo>
                    <a:pt x="60" y="64"/>
                  </a:lnTo>
                  <a:close/>
                </a:path>
              </a:pathLst>
            </a:custGeom>
            <a:solidFill>
              <a:schemeClr val="bg1"/>
            </a:solidFill>
            <a:ln>
              <a:noFill/>
            </a:ln>
          </p:spPr>
          <p:txBody>
            <a:bodyPr vert="horz" wrap="square" lIns="91436" tIns="45718" rIns="91436" bIns="45718" numCol="1" anchor="t" anchorCtr="0" compatLnSpc="1"/>
            <a:lstStyle/>
            <a:p>
              <a:endParaRPr lang="zh-CN" altLang="en-US"/>
            </a:p>
          </p:txBody>
        </p:sp>
      </p:grpSp>
      <p:grpSp>
        <p:nvGrpSpPr>
          <p:cNvPr id="27" name="组合 26"/>
          <p:cNvGrpSpPr/>
          <p:nvPr/>
        </p:nvGrpSpPr>
        <p:grpSpPr>
          <a:xfrm>
            <a:off x="7523480" y="1844675"/>
            <a:ext cx="2362835" cy="2882900"/>
            <a:chOff x="1187" y="2847"/>
            <a:chExt cx="3721" cy="4540"/>
          </a:xfrm>
        </p:grpSpPr>
        <p:sp>
          <p:nvSpPr>
            <p:cNvPr id="42" name="圆角矩形 41"/>
            <p:cNvSpPr/>
            <p:nvPr/>
          </p:nvSpPr>
          <p:spPr>
            <a:xfrm>
              <a:off x="1187" y="2847"/>
              <a:ext cx="3584" cy="4540"/>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43" name="圆角矩形 42"/>
            <p:cNvSpPr/>
            <p:nvPr/>
          </p:nvSpPr>
          <p:spPr>
            <a:xfrm>
              <a:off x="1324" y="2847"/>
              <a:ext cx="3584" cy="4540"/>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28" name="圆角矩形 27"/>
            <p:cNvSpPr/>
            <p:nvPr/>
          </p:nvSpPr>
          <p:spPr>
            <a:xfrm rot="10800000" flipV="1">
              <a:off x="1657" y="2847"/>
              <a:ext cx="763" cy="1093"/>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sz="3600" dirty="0"/>
                <a:t>2</a:t>
              </a:r>
            </a:p>
          </p:txBody>
        </p:sp>
        <p:sp>
          <p:nvSpPr>
            <p:cNvPr id="30" name="Freeform 121"/>
            <p:cNvSpPr/>
            <p:nvPr/>
          </p:nvSpPr>
          <p:spPr bwMode="auto">
            <a:xfrm>
              <a:off x="2377" y="4698"/>
              <a:ext cx="1355" cy="1246"/>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endParaRPr lang="zh-CN" altLang="en-US"/>
            </a:p>
          </p:txBody>
        </p:sp>
      </p:grpSp>
      <p:sp>
        <p:nvSpPr>
          <p:cNvPr id="32" name="文本框 31"/>
          <p:cNvSpPr txBox="1"/>
          <p:nvPr/>
        </p:nvSpPr>
        <p:spPr>
          <a:xfrm>
            <a:off x="4029664" y="4868724"/>
            <a:ext cx="1146810" cy="466090"/>
          </a:xfrm>
          <a:prstGeom prst="rect">
            <a:avLst/>
          </a:prstGeom>
          <a:noFill/>
        </p:spPr>
        <p:txBody>
          <a:bodyPr wrap="none" lIns="91436" tIns="45718" rIns="91436" bIns="45718" rtlCol="0">
            <a:spAutoFit/>
          </a:bodyPr>
          <a:lstStyle/>
          <a:p>
            <a:pPr algn="l">
              <a:lnSpc>
                <a:spcPct val="130000"/>
              </a:lnSpc>
            </a:pPr>
            <a:r>
              <a:rPr dirty="0" smtClean="0">
                <a:solidFill>
                  <a:schemeClr val="tx2"/>
                </a:solidFill>
                <a:latin typeface="微软雅黑" panose="020B0503020204020204" pitchFamily="34" charset="-122"/>
                <a:ea typeface="微软雅黑" panose="020B0503020204020204" pitchFamily="34" charset="-122"/>
              </a:rPr>
              <a:t>跨域限制</a:t>
            </a:r>
          </a:p>
        </p:txBody>
      </p:sp>
      <p:sp>
        <p:nvSpPr>
          <p:cNvPr id="79" name="文本框 78"/>
          <p:cNvSpPr txBox="1"/>
          <p:nvPr/>
        </p:nvSpPr>
        <p:spPr>
          <a:xfrm>
            <a:off x="7684074" y="4861392"/>
            <a:ext cx="1629410" cy="466090"/>
          </a:xfrm>
          <a:prstGeom prst="rect">
            <a:avLst/>
          </a:prstGeom>
          <a:noFill/>
        </p:spPr>
        <p:txBody>
          <a:bodyPr wrap="none" lIns="91436" tIns="45718" rIns="91436" bIns="45718" rtlCol="0">
            <a:spAutoFit/>
          </a:bodyPr>
          <a:lstStyle/>
          <a:p>
            <a:pPr algn="l">
              <a:lnSpc>
                <a:spcPct val="130000"/>
              </a:lnSpc>
            </a:pPr>
            <a:r>
              <a:rPr dirty="0" smtClean="0">
                <a:solidFill>
                  <a:schemeClr val="tx2"/>
                </a:solidFill>
                <a:latin typeface="微软雅黑" panose="020B0503020204020204" pitchFamily="34" charset="-122"/>
                <a:ea typeface="微软雅黑" panose="020B0503020204020204" pitchFamily="34" charset="-122"/>
              </a:rPr>
              <a:t>页面</a:t>
            </a:r>
            <a:r>
              <a:rPr lang="zh-CN" dirty="0" smtClean="0">
                <a:solidFill>
                  <a:schemeClr val="tx2"/>
                </a:solidFill>
                <a:latin typeface="微软雅黑" panose="020B0503020204020204" pitchFamily="34" charset="-122"/>
                <a:ea typeface="微软雅黑" panose="020B0503020204020204" pitchFamily="34" charset="-122"/>
              </a:rPr>
              <a:t>载入迟缓</a:t>
            </a:r>
          </a:p>
        </p:txBody>
      </p:sp>
    </p:spTree>
    <p:extLst>
      <p:ext uri="{BB962C8B-B14F-4D97-AF65-F5344CB8AC3E}">
        <p14:creationId xmlns:p14="http://schemas.microsoft.com/office/powerpoint/2010/main" val="4105465183"/>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郭清   胡永燊    林孜</a:t>
            </a:r>
          </a:p>
        </p:txBody>
      </p:sp>
      <p:grpSp>
        <p:nvGrpSpPr>
          <p:cNvPr id="33" name="组合 32"/>
          <p:cNvGrpSpPr/>
          <p:nvPr/>
        </p:nvGrpSpPr>
        <p:grpSpPr>
          <a:xfrm>
            <a:off x="447061" y="1062809"/>
            <a:ext cx="1755700" cy="1890765"/>
            <a:chOff x="4925753" y="1651222"/>
            <a:chExt cx="1755700" cy="1890765"/>
          </a:xfrm>
        </p:grpSpPr>
        <p:sp>
          <p:nvSpPr>
            <p:cNvPr id="34" name="圆角矩形 3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zh-CN" sz="4000" dirty="0">
                  <a:latin typeface="微软雅黑" panose="020B0503020204020204" pitchFamily="34" charset="-122"/>
                  <a:ea typeface="微软雅黑" panose="020B0503020204020204" pitchFamily="34" charset="-122"/>
                </a:rPr>
                <a:t>解决</a:t>
              </a:r>
            </a:p>
            <a:p>
              <a:pPr algn="ctr">
                <a:lnSpc>
                  <a:spcPct val="130000"/>
                </a:lnSpc>
              </a:pPr>
              <a:r>
                <a:rPr lang="zh-CN" altLang="zh-CN" sz="4000" dirty="0">
                  <a:latin typeface="微软雅黑" panose="020B0503020204020204" pitchFamily="34" charset="-122"/>
                  <a:ea typeface="微软雅黑" panose="020B0503020204020204" pitchFamily="34" charset="-122"/>
                </a:rPr>
                <a:t>问题</a:t>
              </a:r>
            </a:p>
          </p:txBody>
        </p:sp>
      </p:grpSp>
      <p:cxnSp>
        <p:nvCxnSpPr>
          <p:cNvPr id="17" name="直接连接符 16"/>
          <p:cNvCxnSpPr/>
          <p:nvPr/>
        </p:nvCxnSpPr>
        <p:spPr>
          <a:xfrm flipH="1">
            <a:off x="475247" y="627713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275590" y="3169920"/>
            <a:ext cx="2362835" cy="2882900"/>
            <a:chOff x="14454" y="2857"/>
            <a:chExt cx="3721" cy="4540"/>
          </a:xfrm>
        </p:grpSpPr>
        <p:sp>
          <p:nvSpPr>
            <p:cNvPr id="19" name="圆角矩形 18"/>
            <p:cNvSpPr/>
            <p:nvPr/>
          </p:nvSpPr>
          <p:spPr>
            <a:xfrm>
              <a:off x="14454" y="2857"/>
              <a:ext cx="3584" cy="4540"/>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20" name="圆角矩形 19"/>
            <p:cNvSpPr/>
            <p:nvPr/>
          </p:nvSpPr>
          <p:spPr>
            <a:xfrm>
              <a:off x="14591" y="2857"/>
              <a:ext cx="3584" cy="4540"/>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rot="10800000" flipV="1">
              <a:off x="14933" y="2858"/>
              <a:ext cx="763" cy="1093"/>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p>
          </p:txBody>
        </p:sp>
        <p:sp>
          <p:nvSpPr>
            <p:cNvPr id="22" name="Freeform 44"/>
            <p:cNvSpPr>
              <a:spLocks noEditPoints="1"/>
            </p:cNvSpPr>
            <p:nvPr/>
          </p:nvSpPr>
          <p:spPr bwMode="auto">
            <a:xfrm>
              <a:off x="15948" y="4587"/>
              <a:ext cx="763" cy="1468"/>
            </a:xfrm>
            <a:custGeom>
              <a:avLst/>
              <a:gdLst>
                <a:gd name="T0" fmla="*/ 112 w 112"/>
                <a:gd name="T1" fmla="*/ 56 h 216"/>
                <a:gd name="T2" fmla="*/ 56 w 112"/>
                <a:gd name="T3" fmla="*/ 0 h 216"/>
                <a:gd name="T4" fmla="*/ 0 w 112"/>
                <a:gd name="T5" fmla="*/ 56 h 216"/>
                <a:gd name="T6" fmla="*/ 36 w 112"/>
                <a:gd name="T7" fmla="*/ 108 h 216"/>
                <a:gd name="T8" fmla="*/ 36 w 112"/>
                <a:gd name="T9" fmla="*/ 216 h 216"/>
                <a:gd name="T10" fmla="*/ 76 w 112"/>
                <a:gd name="T11" fmla="*/ 216 h 216"/>
                <a:gd name="T12" fmla="*/ 76 w 112"/>
                <a:gd name="T13" fmla="*/ 188 h 216"/>
                <a:gd name="T14" fmla="*/ 88 w 112"/>
                <a:gd name="T15" fmla="*/ 176 h 216"/>
                <a:gd name="T16" fmla="*/ 76 w 112"/>
                <a:gd name="T17" fmla="*/ 164 h 216"/>
                <a:gd name="T18" fmla="*/ 76 w 112"/>
                <a:gd name="T19" fmla="*/ 148 h 216"/>
                <a:gd name="T20" fmla="*/ 96 w 112"/>
                <a:gd name="T21" fmla="*/ 128 h 216"/>
                <a:gd name="T22" fmla="*/ 76 w 112"/>
                <a:gd name="T23" fmla="*/ 108 h 216"/>
                <a:gd name="T24" fmla="*/ 112 w 112"/>
                <a:gd name="T25" fmla="*/ 56 h 216"/>
                <a:gd name="T26" fmla="*/ 60 w 112"/>
                <a:gd name="T27" fmla="*/ 64 h 216"/>
                <a:gd name="T28" fmla="*/ 52 w 112"/>
                <a:gd name="T29" fmla="*/ 64 h 216"/>
                <a:gd name="T30" fmla="*/ 52 w 112"/>
                <a:gd name="T31" fmla="*/ 32 h 216"/>
                <a:gd name="T32" fmla="*/ 60 w 112"/>
                <a:gd name="T33" fmla="*/ 32 h 216"/>
                <a:gd name="T34" fmla="*/ 60 w 112"/>
                <a:gd name="T35" fmla="*/ 6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16">
                  <a:moveTo>
                    <a:pt x="112" y="56"/>
                  </a:moveTo>
                  <a:cubicBezTo>
                    <a:pt x="112" y="25"/>
                    <a:pt x="87" y="0"/>
                    <a:pt x="56" y="0"/>
                  </a:cubicBezTo>
                  <a:cubicBezTo>
                    <a:pt x="25" y="0"/>
                    <a:pt x="0" y="25"/>
                    <a:pt x="0" y="56"/>
                  </a:cubicBezTo>
                  <a:cubicBezTo>
                    <a:pt x="0" y="80"/>
                    <a:pt x="15" y="100"/>
                    <a:pt x="36" y="108"/>
                  </a:cubicBezTo>
                  <a:cubicBezTo>
                    <a:pt x="36" y="216"/>
                    <a:pt x="36" y="216"/>
                    <a:pt x="36" y="216"/>
                  </a:cubicBezTo>
                  <a:cubicBezTo>
                    <a:pt x="76" y="216"/>
                    <a:pt x="76" y="216"/>
                    <a:pt x="76" y="216"/>
                  </a:cubicBezTo>
                  <a:cubicBezTo>
                    <a:pt x="76" y="188"/>
                    <a:pt x="76" y="188"/>
                    <a:pt x="76" y="188"/>
                  </a:cubicBezTo>
                  <a:cubicBezTo>
                    <a:pt x="88" y="176"/>
                    <a:pt x="88" y="176"/>
                    <a:pt x="88" y="176"/>
                  </a:cubicBezTo>
                  <a:cubicBezTo>
                    <a:pt x="76" y="164"/>
                    <a:pt x="76" y="164"/>
                    <a:pt x="76" y="164"/>
                  </a:cubicBezTo>
                  <a:cubicBezTo>
                    <a:pt x="76" y="148"/>
                    <a:pt x="76" y="148"/>
                    <a:pt x="76" y="148"/>
                  </a:cubicBezTo>
                  <a:cubicBezTo>
                    <a:pt x="96" y="128"/>
                    <a:pt x="96" y="128"/>
                    <a:pt x="96" y="128"/>
                  </a:cubicBezTo>
                  <a:cubicBezTo>
                    <a:pt x="76" y="108"/>
                    <a:pt x="76" y="108"/>
                    <a:pt x="76" y="108"/>
                  </a:cubicBezTo>
                  <a:cubicBezTo>
                    <a:pt x="97" y="100"/>
                    <a:pt x="112" y="79"/>
                    <a:pt x="112" y="56"/>
                  </a:cubicBezTo>
                  <a:close/>
                  <a:moveTo>
                    <a:pt x="60" y="64"/>
                  </a:moveTo>
                  <a:cubicBezTo>
                    <a:pt x="52" y="64"/>
                    <a:pt x="52" y="64"/>
                    <a:pt x="52" y="64"/>
                  </a:cubicBezTo>
                  <a:cubicBezTo>
                    <a:pt x="52" y="32"/>
                    <a:pt x="52" y="32"/>
                    <a:pt x="52" y="32"/>
                  </a:cubicBezTo>
                  <a:cubicBezTo>
                    <a:pt x="60" y="32"/>
                    <a:pt x="60" y="32"/>
                    <a:pt x="60" y="32"/>
                  </a:cubicBezTo>
                  <a:lnTo>
                    <a:pt x="60" y="64"/>
                  </a:lnTo>
                  <a:close/>
                </a:path>
              </a:pathLst>
            </a:custGeom>
            <a:solidFill>
              <a:schemeClr val="bg1"/>
            </a:solidFill>
            <a:ln>
              <a:noFill/>
            </a:ln>
          </p:spPr>
          <p:txBody>
            <a:bodyPr vert="horz" wrap="square" lIns="91436" tIns="45718" rIns="91436" bIns="45718" numCol="1" anchor="t" anchorCtr="0" compatLnSpc="1"/>
            <a:lstStyle/>
            <a:p>
              <a:endParaRPr lang="zh-CN" altLang="en-US"/>
            </a:p>
          </p:txBody>
        </p:sp>
      </p:grpSp>
      <p:sp>
        <p:nvSpPr>
          <p:cNvPr id="23" name="文本框 22"/>
          <p:cNvSpPr txBox="1"/>
          <p:nvPr/>
        </p:nvSpPr>
        <p:spPr>
          <a:xfrm>
            <a:off x="570184" y="6217464"/>
            <a:ext cx="1146810" cy="466090"/>
          </a:xfrm>
          <a:prstGeom prst="rect">
            <a:avLst/>
          </a:prstGeom>
          <a:noFill/>
        </p:spPr>
        <p:txBody>
          <a:bodyPr wrap="none" lIns="91436" tIns="45718" rIns="91436" bIns="45718" rtlCol="0">
            <a:spAutoFit/>
          </a:bodyPr>
          <a:lstStyle/>
          <a:p>
            <a:pPr algn="l">
              <a:lnSpc>
                <a:spcPct val="130000"/>
              </a:lnSpc>
            </a:pPr>
            <a:r>
              <a:rPr dirty="0" smtClean="0">
                <a:solidFill>
                  <a:schemeClr val="tx2"/>
                </a:solidFill>
                <a:latin typeface="微软雅黑" panose="020B0503020204020204" pitchFamily="34" charset="-122"/>
                <a:ea typeface="微软雅黑" panose="020B0503020204020204" pitchFamily="34" charset="-122"/>
              </a:rPr>
              <a:t>跨域限制</a:t>
            </a:r>
          </a:p>
        </p:txBody>
      </p:sp>
      <p:pic>
        <p:nvPicPr>
          <p:cNvPr id="25" name="图片 24"/>
          <p:cNvPicPr>
            <a:picLocks noChangeAspect="1"/>
          </p:cNvPicPr>
          <p:nvPr/>
        </p:nvPicPr>
        <p:blipFill>
          <a:blip r:embed="rId3"/>
          <a:stretch>
            <a:fillRect/>
          </a:stretch>
        </p:blipFill>
        <p:spPr>
          <a:xfrm>
            <a:off x="2519045" y="1463675"/>
            <a:ext cx="9410700" cy="1028700"/>
          </a:xfrm>
          <a:prstGeom prst="rect">
            <a:avLst/>
          </a:prstGeom>
          <a:ln w="57150">
            <a:solidFill>
              <a:srgbClr val="84A2D7"/>
            </a:solidFill>
            <a:prstDash val="solid"/>
          </a:ln>
        </p:spPr>
      </p:pic>
      <p:sp>
        <p:nvSpPr>
          <p:cNvPr id="56" name="圆角矩形 55"/>
          <p:cNvSpPr/>
          <p:nvPr/>
        </p:nvSpPr>
        <p:spPr>
          <a:xfrm flipH="1">
            <a:off x="3575685" y="3094990"/>
            <a:ext cx="7500620" cy="3045460"/>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7" name="圆角矩形 56"/>
          <p:cNvSpPr/>
          <p:nvPr/>
        </p:nvSpPr>
        <p:spPr>
          <a:xfrm flipH="1">
            <a:off x="3554730" y="2877820"/>
            <a:ext cx="7521575" cy="3045460"/>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8" name="圆角矩形 57"/>
          <p:cNvSpPr/>
          <p:nvPr/>
        </p:nvSpPr>
        <p:spPr>
          <a:xfrm rot="10800000" flipH="1" flipV="1">
            <a:off x="3202305" y="3380740"/>
            <a:ext cx="915670" cy="62992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60" name="圆角矩形 59"/>
          <p:cNvSpPr/>
          <p:nvPr/>
        </p:nvSpPr>
        <p:spPr>
          <a:xfrm rot="10800000" flipH="1" flipV="1">
            <a:off x="3202305" y="4208780"/>
            <a:ext cx="915670" cy="629920"/>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62" name="圆角矩形 61"/>
          <p:cNvSpPr/>
          <p:nvPr/>
        </p:nvSpPr>
        <p:spPr>
          <a:xfrm rot="10800000" flipH="1" flipV="1">
            <a:off x="3202305" y="5036185"/>
            <a:ext cx="915670" cy="62992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63" name="矩形 62"/>
          <p:cNvSpPr/>
          <p:nvPr/>
        </p:nvSpPr>
        <p:spPr>
          <a:xfrm flipH="1">
            <a:off x="4722495" y="3475990"/>
            <a:ext cx="6125845" cy="565150"/>
          </a:xfrm>
          <a:prstGeom prst="rect">
            <a:avLst/>
          </a:prstGeom>
        </p:spPr>
        <p:txBody>
          <a:bodyPr wrap="square" lIns="91436" tIns="45718" rIns="91436" bIns="45718">
            <a:spAutoFit/>
          </a:bodyPr>
          <a:lstStyle/>
          <a:p>
            <a:pPr>
              <a:lnSpc>
                <a:spcPct val="13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CORS 跨资源共享规范</a:t>
            </a:r>
          </a:p>
        </p:txBody>
      </p:sp>
      <p:sp>
        <p:nvSpPr>
          <p:cNvPr id="66" name="矩形 65"/>
          <p:cNvSpPr/>
          <p:nvPr/>
        </p:nvSpPr>
        <p:spPr>
          <a:xfrm flipH="1">
            <a:off x="4763135" y="4255135"/>
            <a:ext cx="5857875" cy="565150"/>
          </a:xfrm>
          <a:prstGeom prst="rect">
            <a:avLst/>
          </a:prstGeom>
        </p:spPr>
        <p:txBody>
          <a:bodyPr wrap="square" lIns="91436" tIns="45718" rIns="91436" bIns="45718">
            <a:spAutoFit/>
          </a:bodyPr>
          <a:lstStyle/>
          <a:p>
            <a:pPr>
              <a:lnSpc>
                <a:spcPct val="13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access control allow origin：*</a:t>
            </a:r>
          </a:p>
        </p:txBody>
      </p:sp>
      <p:sp>
        <p:nvSpPr>
          <p:cNvPr id="70" name="矩形 69"/>
          <p:cNvSpPr/>
          <p:nvPr/>
        </p:nvSpPr>
        <p:spPr>
          <a:xfrm flipH="1">
            <a:off x="4791710" y="5036185"/>
            <a:ext cx="5549900" cy="565150"/>
          </a:xfrm>
          <a:prstGeom prst="rect">
            <a:avLst/>
          </a:prstGeom>
        </p:spPr>
        <p:txBody>
          <a:bodyPr wrap="square" lIns="91436" tIns="45718" rIns="91436" bIns="45718">
            <a:spAutoFit/>
          </a:bodyPr>
          <a:lstStyle/>
          <a:p>
            <a:pPr>
              <a:lnSpc>
                <a:spcPct val="13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access control allow origin：http://...</a:t>
            </a:r>
          </a:p>
        </p:txBody>
      </p:sp>
    </p:spTree>
    <p:extLst>
      <p:ext uri="{BB962C8B-B14F-4D97-AF65-F5344CB8AC3E}">
        <p14:creationId xmlns:p14="http://schemas.microsoft.com/office/powerpoint/2010/main" val="1196332000"/>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郭清   胡永燊    林孜</a:t>
            </a:r>
          </a:p>
        </p:txBody>
      </p:sp>
      <p:grpSp>
        <p:nvGrpSpPr>
          <p:cNvPr id="33" name="组合 32"/>
          <p:cNvGrpSpPr/>
          <p:nvPr/>
        </p:nvGrpSpPr>
        <p:grpSpPr>
          <a:xfrm>
            <a:off x="447061" y="1062809"/>
            <a:ext cx="1755700" cy="1890765"/>
            <a:chOff x="4925753" y="1651222"/>
            <a:chExt cx="1755700" cy="1890765"/>
          </a:xfrm>
        </p:grpSpPr>
        <p:sp>
          <p:nvSpPr>
            <p:cNvPr id="34" name="圆角矩形 3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zh-CN" sz="4000" dirty="0">
                  <a:latin typeface="微软雅黑" panose="020B0503020204020204" pitchFamily="34" charset="-122"/>
                  <a:ea typeface="微软雅黑" panose="020B0503020204020204" pitchFamily="34" charset="-122"/>
                </a:rPr>
                <a:t>解决</a:t>
              </a:r>
            </a:p>
            <a:p>
              <a:pPr algn="ctr">
                <a:lnSpc>
                  <a:spcPct val="130000"/>
                </a:lnSpc>
              </a:pPr>
              <a:r>
                <a:rPr lang="zh-CN" altLang="zh-CN" sz="4000" dirty="0">
                  <a:latin typeface="微软雅黑" panose="020B0503020204020204" pitchFamily="34" charset="-122"/>
                  <a:ea typeface="微软雅黑" panose="020B0503020204020204" pitchFamily="34" charset="-122"/>
                </a:rPr>
                <a:t>问题</a:t>
              </a:r>
            </a:p>
          </p:txBody>
        </p:sp>
      </p:grpSp>
      <p:cxnSp>
        <p:nvCxnSpPr>
          <p:cNvPr id="61" name="直接连接符 60"/>
          <p:cNvCxnSpPr/>
          <p:nvPr/>
        </p:nvCxnSpPr>
        <p:spPr>
          <a:xfrm flipH="1">
            <a:off x="362391" y="625427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75590" y="3170555"/>
            <a:ext cx="2362835" cy="2882900"/>
            <a:chOff x="1187" y="2847"/>
            <a:chExt cx="3721" cy="4540"/>
          </a:xfrm>
        </p:grpSpPr>
        <p:sp>
          <p:nvSpPr>
            <p:cNvPr id="42" name="圆角矩形 41"/>
            <p:cNvSpPr/>
            <p:nvPr/>
          </p:nvSpPr>
          <p:spPr>
            <a:xfrm>
              <a:off x="1187" y="2847"/>
              <a:ext cx="3584" cy="4540"/>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43" name="圆角矩形 42"/>
            <p:cNvSpPr/>
            <p:nvPr/>
          </p:nvSpPr>
          <p:spPr>
            <a:xfrm>
              <a:off x="1324" y="2847"/>
              <a:ext cx="3584" cy="4540"/>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28" name="圆角矩形 27"/>
            <p:cNvSpPr/>
            <p:nvPr/>
          </p:nvSpPr>
          <p:spPr>
            <a:xfrm rot="10800000" flipV="1">
              <a:off x="1657" y="2847"/>
              <a:ext cx="763" cy="1093"/>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sz="3600" dirty="0"/>
                <a:t>2</a:t>
              </a:r>
            </a:p>
          </p:txBody>
        </p:sp>
        <p:sp>
          <p:nvSpPr>
            <p:cNvPr id="30" name="Freeform 121"/>
            <p:cNvSpPr/>
            <p:nvPr/>
          </p:nvSpPr>
          <p:spPr bwMode="auto">
            <a:xfrm>
              <a:off x="2377" y="4698"/>
              <a:ext cx="1355" cy="1246"/>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endParaRPr lang="zh-CN" altLang="en-US"/>
            </a:p>
          </p:txBody>
        </p:sp>
      </p:grpSp>
      <p:sp>
        <p:nvSpPr>
          <p:cNvPr id="79" name="文本框 78"/>
          <p:cNvSpPr txBox="1"/>
          <p:nvPr/>
        </p:nvSpPr>
        <p:spPr>
          <a:xfrm>
            <a:off x="436184" y="6187272"/>
            <a:ext cx="1146810" cy="466090"/>
          </a:xfrm>
          <a:prstGeom prst="rect">
            <a:avLst/>
          </a:prstGeom>
          <a:noFill/>
        </p:spPr>
        <p:txBody>
          <a:bodyPr wrap="none" lIns="91436" tIns="45718" rIns="91436" bIns="45718" rtlCol="0">
            <a:spAutoFit/>
          </a:bodyPr>
          <a:lstStyle/>
          <a:p>
            <a:pPr algn="l">
              <a:lnSpc>
                <a:spcPct val="130000"/>
              </a:lnSpc>
            </a:pPr>
            <a:r>
              <a:rPr dirty="0" smtClean="0">
                <a:solidFill>
                  <a:schemeClr val="tx2"/>
                </a:solidFill>
                <a:latin typeface="微软雅黑" panose="020B0503020204020204" pitchFamily="34" charset="-122"/>
                <a:ea typeface="微软雅黑" panose="020B0503020204020204" pitchFamily="34" charset="-122"/>
              </a:rPr>
              <a:t>页面响应</a:t>
            </a:r>
          </a:p>
        </p:txBody>
      </p:sp>
      <p:pic>
        <p:nvPicPr>
          <p:cNvPr id="3" name="图片 2"/>
          <p:cNvPicPr>
            <a:picLocks noChangeAspect="1"/>
          </p:cNvPicPr>
          <p:nvPr/>
        </p:nvPicPr>
        <p:blipFill>
          <a:blip r:embed="rId3"/>
          <a:stretch>
            <a:fillRect/>
          </a:stretch>
        </p:blipFill>
        <p:spPr>
          <a:xfrm>
            <a:off x="2873375" y="1386205"/>
            <a:ext cx="8885555" cy="4142740"/>
          </a:xfrm>
          <a:prstGeom prst="rect">
            <a:avLst/>
          </a:prstGeom>
        </p:spPr>
      </p:pic>
    </p:spTree>
    <p:extLst>
      <p:ext uri="{BB962C8B-B14F-4D97-AF65-F5344CB8AC3E}">
        <p14:creationId xmlns:p14="http://schemas.microsoft.com/office/powerpoint/2010/main" val="1400149052"/>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1"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42" name="文本框 41"/>
            <p:cNvSpPr txBox="1"/>
            <p:nvPr/>
          </p:nvSpPr>
          <p:spPr>
            <a:xfrm>
              <a:off x="9015674" y="3077396"/>
              <a:ext cx="2954651" cy="830995"/>
            </a:xfrm>
            <a:prstGeom prst="rect">
              <a:avLst/>
            </a:prstGeom>
            <a:noFill/>
          </p:spPr>
          <p:txBody>
            <a:bodyPr wrap="none" lIns="91438" tIns="45719" rIns="91438" bIns="45719" rtlCol="0">
              <a:spAutoFit/>
            </a:bodyPr>
            <a:lstStyle/>
            <a:p>
              <a:r>
                <a:rPr lang="zh-CN" altLang="en-US" sz="4800" spc="600" dirty="0" smtClean="0">
                  <a:solidFill>
                    <a:schemeClr val="bg1"/>
                  </a:solidFill>
                  <a:latin typeface="微软雅黑" panose="020B0503020204020204" pitchFamily="34" charset="-122"/>
                  <a:ea typeface="微软雅黑" panose="020B0503020204020204" pitchFamily="34" charset="-122"/>
                </a:rPr>
                <a:t>组员介绍</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07" y="252859"/>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5" name="矩形 24"/>
          <p:cNvSpPr/>
          <p:nvPr/>
        </p:nvSpPr>
        <p:spPr>
          <a:xfrm>
            <a:off x="713880" y="339730"/>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r>
              <a:rPr lang="en-US" altLang="zh-CN" sz="100" dirty="0" smtClean="0">
                <a:solidFill>
                  <a:schemeClr val="bg1"/>
                </a:solidFill>
              </a:rPr>
              <a:t>      PPT</a:t>
            </a:r>
            <a:r>
              <a:rPr lang="zh-CN" altLang="en-US" sz="100" dirty="0" smtClean="0">
                <a:solidFill>
                  <a:schemeClr val="bg1"/>
                </a:solidFill>
              </a:rPr>
              <a:t>论坛：</a:t>
            </a:r>
            <a:r>
              <a:rPr lang="en-US" altLang="zh-CN" sz="100" dirty="0" smtClean="0">
                <a:solidFill>
                  <a:schemeClr val="bg1"/>
                </a:solidFill>
              </a:rPr>
              <a:t>www.1ppt.cn</a:t>
            </a:r>
            <a:endParaRPr lang="en-US" altLang="zh-CN" sz="100" dirty="0">
              <a:solidFill>
                <a:schemeClr val="bg1"/>
              </a:solidFill>
            </a:endParaRPr>
          </a:p>
          <a:p>
            <a:pPr lvl="0"/>
            <a:r>
              <a:rPr lang="en-US" altLang="zh-CN" sz="100" dirty="0">
                <a:solidFill>
                  <a:schemeClr val="bg1"/>
                </a:solidFill>
              </a:rPr>
              <a:t> </a:t>
            </a:r>
            <a:endParaRPr lang="zh-CN" altLang="en-US" sz="100" dirty="0">
              <a:solidFill>
                <a:schemeClr val="bg1"/>
              </a:solidFill>
            </a:endParaRPr>
          </a:p>
        </p:txBody>
      </p:sp>
      <p:sp>
        <p:nvSpPr>
          <p:cNvPr id="26" name="文本框 25"/>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卓跃教育</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388774" y="2557110"/>
            <a:ext cx="2661285" cy="974090"/>
          </a:xfrm>
          <a:prstGeom prst="rect">
            <a:avLst/>
          </a:prstGeom>
          <a:noFill/>
        </p:spPr>
        <p:txBody>
          <a:bodyPr wrap="none" lIns="91436" tIns="45718" rIns="91436" bIns="45718" rtlCol="0">
            <a:spAutoFit/>
          </a:bodyPr>
          <a:lstStyle/>
          <a:p>
            <a:pPr algn="l"/>
            <a:r>
              <a:rPr lang="en-US" altLang="zh-CN"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sym typeface="+mn-ea"/>
              </a:rPr>
              <a:t>-24.59%</a:t>
            </a:r>
            <a:endParaRPr lang="zh-CN" altLang="en-US"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2" name="圆角矩形 21"/>
          <p:cNvSpPr/>
          <p:nvPr/>
        </p:nvSpPr>
        <p:spPr>
          <a:xfrm rot="10800000" flipV="1">
            <a:off x="647700" y="2813050"/>
            <a:ext cx="1701800" cy="49085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响应时间</a:t>
            </a:r>
          </a:p>
        </p:txBody>
      </p:sp>
      <p:sp>
        <p:nvSpPr>
          <p:cNvPr id="30" name="文本框 29"/>
          <p:cNvSpPr txBox="1"/>
          <p:nvPr/>
        </p:nvSpPr>
        <p:spPr>
          <a:xfrm>
            <a:off x="2388772" y="5159222"/>
            <a:ext cx="2661285" cy="974090"/>
          </a:xfrm>
          <a:prstGeom prst="rect">
            <a:avLst/>
          </a:prstGeom>
          <a:noFill/>
        </p:spPr>
        <p:txBody>
          <a:bodyPr wrap="none" lIns="91436" tIns="45718" rIns="91436" bIns="45718" rtlCol="0">
            <a:spAutoFit/>
          </a:bodyPr>
          <a:lstStyle/>
          <a:p>
            <a:r>
              <a:rPr lang="en-US"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-48.23%</a:t>
            </a:r>
          </a:p>
        </p:txBody>
      </p:sp>
      <p:sp>
        <p:nvSpPr>
          <p:cNvPr id="31" name="圆角矩形 30"/>
          <p:cNvSpPr/>
          <p:nvPr/>
        </p:nvSpPr>
        <p:spPr>
          <a:xfrm rot="10800000" flipV="1">
            <a:off x="647065" y="5329555"/>
            <a:ext cx="1724025" cy="49085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响应错误</a:t>
            </a:r>
          </a:p>
        </p:txBody>
      </p:sp>
      <p:sp>
        <p:nvSpPr>
          <p:cNvPr id="39" name="文本框 38"/>
          <p:cNvSpPr txBox="1"/>
          <p:nvPr/>
        </p:nvSpPr>
        <p:spPr>
          <a:xfrm>
            <a:off x="2388771" y="3841699"/>
            <a:ext cx="2742565" cy="974090"/>
          </a:xfrm>
          <a:prstGeom prst="rect">
            <a:avLst/>
          </a:prstGeom>
          <a:noFill/>
        </p:spPr>
        <p:txBody>
          <a:bodyPr wrap="none" lIns="91436" tIns="45718" rIns="91436" bIns="45718" rtlCol="0">
            <a:spAutoFit/>
          </a:bodyPr>
          <a:lstStyle/>
          <a:p>
            <a:r>
              <a:rPr lang="en-US" altLang="zh-CN"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+41.98%</a:t>
            </a:r>
            <a:endParaRPr lang="zh-CN" altLang="en-US"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40" name="圆角矩形 39"/>
          <p:cNvSpPr/>
          <p:nvPr/>
        </p:nvSpPr>
        <p:spPr>
          <a:xfrm rot="10800000" flipV="1">
            <a:off x="647700" y="4065270"/>
            <a:ext cx="1723390" cy="49085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吞吐量</a:t>
            </a:r>
          </a:p>
        </p:txBody>
      </p:sp>
      <p:cxnSp>
        <p:nvCxnSpPr>
          <p:cNvPr id="49" name="直接连接符 48"/>
          <p:cNvCxnSpPr/>
          <p:nvPr/>
        </p:nvCxnSpPr>
        <p:spPr>
          <a:xfrm flipV="1">
            <a:off x="947852" y="6194170"/>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189880" y="1580105"/>
            <a:ext cx="4321" cy="4892416"/>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2807274" y="252859"/>
            <a:ext cx="938472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65" name="圆角矩形 64"/>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66" name="文本框 65"/>
          <p:cNvSpPr txBox="1"/>
          <p:nvPr/>
        </p:nvSpPr>
        <p:spPr>
          <a:xfrm>
            <a:off x="647719" y="267583"/>
            <a:ext cx="210826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分析与讨论</a:t>
            </a:r>
          </a:p>
        </p:txBody>
      </p:sp>
      <p:sp>
        <p:nvSpPr>
          <p:cNvPr id="67" name="矩形 66"/>
          <p:cNvSpPr/>
          <p:nvPr/>
        </p:nvSpPr>
        <p:spPr>
          <a:xfrm>
            <a:off x="2989469" y="325001"/>
            <a:ext cx="3529355"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ANALYSIS AND DISCUSSION</a:t>
            </a:r>
          </a:p>
        </p:txBody>
      </p:sp>
      <p:grpSp>
        <p:nvGrpSpPr>
          <p:cNvPr id="69" name="组 68"/>
          <p:cNvGrpSpPr/>
          <p:nvPr/>
        </p:nvGrpSpPr>
        <p:grpSpPr>
          <a:xfrm>
            <a:off x="11454107" y="252859"/>
            <a:ext cx="737892" cy="484288"/>
            <a:chOff x="11454105" y="252856"/>
            <a:chExt cx="737892" cy="484288"/>
          </a:xfrm>
        </p:grpSpPr>
        <p:grpSp>
          <p:nvGrpSpPr>
            <p:cNvPr id="71" name="组 70"/>
            <p:cNvGrpSpPr/>
            <p:nvPr/>
          </p:nvGrpSpPr>
          <p:grpSpPr>
            <a:xfrm>
              <a:off x="12039604" y="252856"/>
              <a:ext cx="152393" cy="484287"/>
              <a:chOff x="12039604" y="252856"/>
              <a:chExt cx="152393" cy="484287"/>
            </a:xfrm>
          </p:grpSpPr>
          <p:sp>
            <p:nvSpPr>
              <p:cNvPr id="75" name="圆角矩形 7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99"/>
            <p:cNvGrpSpPr/>
            <p:nvPr/>
          </p:nvGrpSpPr>
          <p:grpSpPr>
            <a:xfrm>
              <a:off x="11454105" y="252857"/>
              <a:ext cx="491115" cy="484287"/>
              <a:chOff x="1528923" y="220268"/>
              <a:chExt cx="1284096" cy="1266241"/>
            </a:xfrm>
          </p:grpSpPr>
          <p:sp>
            <p:nvSpPr>
              <p:cNvPr id="73" name="圆角矩形 7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圆角矩形 1"/>
          <p:cNvSpPr/>
          <p:nvPr/>
        </p:nvSpPr>
        <p:spPr>
          <a:xfrm rot="10800000" flipV="1">
            <a:off x="286385" y="1397000"/>
            <a:ext cx="4604385" cy="89979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r>
              <a:rPr lang="zh-CN" altLang="en-US" sz="2800" dirty="0">
                <a:latin typeface="微软雅黑" panose="020B0503020204020204" pitchFamily="34" charset="-122"/>
                <a:ea typeface="微软雅黑" panose="020B0503020204020204" pitchFamily="34" charset="-122"/>
              </a:rPr>
              <a:t>优化结果</a:t>
            </a:r>
          </a:p>
        </p:txBody>
      </p:sp>
      <p:graphicFrame>
        <p:nvGraphicFramePr>
          <p:cNvPr id="5" name="图表 4"/>
          <p:cNvGraphicFramePr/>
          <p:nvPr/>
        </p:nvGraphicFramePr>
        <p:xfrm>
          <a:off x="5525111" y="249443"/>
          <a:ext cx="5928995" cy="32156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p:cNvGraphicFramePr/>
          <p:nvPr/>
        </p:nvGraphicFramePr>
        <p:xfrm>
          <a:off x="5524818" y="3045460"/>
          <a:ext cx="5928995" cy="3215640"/>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郭清   胡永燊    林孜</a:t>
            </a:r>
          </a:p>
        </p:txBody>
      </p:sp>
      <p:sp>
        <p:nvSpPr>
          <p:cNvPr id="9" name="圆角矩形 8"/>
          <p:cNvSpPr/>
          <p:nvPr/>
        </p:nvSpPr>
        <p:spPr>
          <a:xfrm rot="10800000" flipV="1">
            <a:off x="5378450" y="1579880"/>
            <a:ext cx="1701800" cy="49085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平均响应</a:t>
            </a:r>
          </a:p>
        </p:txBody>
      </p:sp>
      <p:sp>
        <p:nvSpPr>
          <p:cNvPr id="10" name="圆角矩形 9"/>
          <p:cNvSpPr/>
          <p:nvPr/>
        </p:nvSpPr>
        <p:spPr>
          <a:xfrm rot="10800000" flipV="1">
            <a:off x="10337800" y="3531235"/>
            <a:ext cx="1701800" cy="49085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吞吐率</a:t>
            </a:r>
          </a:p>
        </p:txBody>
      </p:sp>
      <p:sp>
        <p:nvSpPr>
          <p:cNvPr id="3" name="矩形 2"/>
          <p:cNvSpPr/>
          <p:nvPr/>
        </p:nvSpPr>
        <p:spPr>
          <a:xfrm>
            <a:off x="7767320" y="913765"/>
            <a:ext cx="779780" cy="37020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866130" y="913765"/>
            <a:ext cx="779780" cy="37020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95110" y="845185"/>
            <a:ext cx="906780" cy="467360"/>
          </a:xfrm>
          <a:prstGeom prst="rect">
            <a:avLst/>
          </a:prstGeom>
          <a:noFill/>
        </p:spPr>
        <p:txBody>
          <a:bodyPr wrap="none" rtlCol="0" anchor="t">
            <a:spAutoFit/>
          </a:bodyPr>
          <a:lstStyle/>
          <a:p>
            <a:pPr algn="l">
              <a:lnSpc>
                <a:spcPct val="13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优化前</a:t>
            </a:r>
          </a:p>
        </p:txBody>
      </p:sp>
      <p:sp>
        <p:nvSpPr>
          <p:cNvPr id="11" name="文本框 10"/>
          <p:cNvSpPr txBox="1"/>
          <p:nvPr/>
        </p:nvSpPr>
        <p:spPr>
          <a:xfrm>
            <a:off x="8493760" y="834390"/>
            <a:ext cx="906780" cy="467360"/>
          </a:xfrm>
          <a:prstGeom prst="rect">
            <a:avLst/>
          </a:prstGeom>
          <a:noFill/>
        </p:spPr>
        <p:txBody>
          <a:bodyPr wrap="none" rtlCol="0" anchor="t">
            <a:spAutoFit/>
          </a:bodyPr>
          <a:lstStyle/>
          <a:p>
            <a:pPr algn="l">
              <a:lnSpc>
                <a:spcPct val="13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优化后</a:t>
            </a:r>
          </a:p>
        </p:txBody>
      </p:sp>
      <p:sp>
        <p:nvSpPr>
          <p:cNvPr id="36" name="文本框 35"/>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317984137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APP"/>
          <p:cNvPicPr>
            <a:picLocks noChangeAspect="1"/>
          </p:cNvPicPr>
          <p:nvPr/>
        </p:nvPicPr>
        <p:blipFill>
          <a:blip r:embed="rId3"/>
          <a:stretch>
            <a:fillRect/>
          </a:stretch>
        </p:blipFill>
        <p:spPr>
          <a:xfrm>
            <a:off x="1801495" y="1377315"/>
            <a:ext cx="9015730" cy="4883785"/>
          </a:xfrm>
          <a:prstGeom prst="rect">
            <a:avLst/>
          </a:prstGeom>
        </p:spPr>
      </p:pic>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5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郭清</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胡永燊    林孜</a:t>
            </a:r>
          </a:p>
        </p:txBody>
      </p:sp>
      <p:grpSp>
        <p:nvGrpSpPr>
          <p:cNvPr id="17" name="组合 16"/>
          <p:cNvGrpSpPr/>
          <p:nvPr/>
        </p:nvGrpSpPr>
        <p:grpSpPr>
          <a:xfrm>
            <a:off x="447061" y="1062809"/>
            <a:ext cx="1755700" cy="1890765"/>
            <a:chOff x="4925753" y="1651222"/>
            <a:chExt cx="1755700" cy="1890765"/>
          </a:xfrm>
        </p:grpSpPr>
        <p:sp>
          <p:nvSpPr>
            <p:cNvPr id="18" name="圆角矩形 17"/>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zh-CN" sz="4000" dirty="0" smtClean="0">
                  <a:latin typeface="微软雅黑" panose="020B0503020204020204" pitchFamily="34" charset="-122"/>
                  <a:ea typeface="微软雅黑" panose="020B0503020204020204" pitchFamily="34" charset="-122"/>
                </a:rPr>
                <a:t>负责</a:t>
              </a:r>
            </a:p>
            <a:p>
              <a:pPr algn="ctr">
                <a:lnSpc>
                  <a:spcPct val="130000"/>
                </a:lnSpc>
              </a:pPr>
              <a:r>
                <a:rPr lang="zh-CN" altLang="zh-CN" sz="4000" dirty="0" smtClean="0">
                  <a:latin typeface="微软雅黑" panose="020B0503020204020204" pitchFamily="34" charset="-122"/>
                  <a:ea typeface="微软雅黑" panose="020B0503020204020204" pitchFamily="34" charset="-122"/>
                </a:rPr>
                <a:t>内容</a:t>
              </a:r>
            </a:p>
          </p:txBody>
        </p:sp>
      </p:grpSp>
      <p:graphicFrame>
        <p:nvGraphicFramePr>
          <p:cNvPr id="15" name="对象 14">
            <a:hlinkClick r:id="" action="ppaction://ole?verb=0"/>
          </p:cNvPr>
          <p:cNvGraphicFramePr>
            <a:graphicFrameLocks noChangeAspect="1"/>
          </p:cNvGraphicFramePr>
          <p:nvPr/>
        </p:nvGraphicFramePr>
        <p:xfrm>
          <a:off x="3790950" y="2038350"/>
          <a:ext cx="4610100" cy="2781300"/>
        </p:xfrm>
        <a:graphic>
          <a:graphicData uri="http://schemas.openxmlformats.org/presentationml/2006/ole">
            <mc:AlternateContent xmlns:mc="http://schemas.openxmlformats.org/markup-compatibility/2006">
              <mc:Choice xmlns:v="urn:schemas-microsoft-com:vml" Requires="v">
                <p:oleObj spid="_x0000_s10242" r:id="rId5" imgW="6146800" imgH="3708400" progId="Visio.Drawing.11">
                  <p:embed/>
                </p:oleObj>
              </mc:Choice>
              <mc:Fallback>
                <p:oleObj r:id="rId5" imgW="6146800" imgH="3708400" progId="Visio.Drawing.11">
                  <p:embed/>
                  <p:pic>
                    <p:nvPicPr>
                      <p:cNvPr id="0" name=""/>
                      <p:cNvPicPr/>
                      <p:nvPr/>
                    </p:nvPicPr>
                    <p:blipFill>
                      <a:blip r:embed="rId6"/>
                      <a:stretch>
                        <a:fillRect/>
                      </a:stretch>
                    </p:blipFill>
                    <p:spPr>
                      <a:xfrm>
                        <a:off x="3790950" y="2038350"/>
                        <a:ext cx="4610100" cy="2781300"/>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2438400" y="2205990"/>
          <a:ext cx="4610100" cy="2781300"/>
        </p:xfrm>
        <a:graphic>
          <a:graphicData uri="http://schemas.openxmlformats.org/presentationml/2006/ole">
            <mc:AlternateContent xmlns:mc="http://schemas.openxmlformats.org/markup-compatibility/2006">
              <mc:Choice xmlns:v="urn:schemas-microsoft-com:vml" Requires="v">
                <p:oleObj spid="_x0000_s10243" r:id="rId8" imgW="6146800" imgH="3708400" progId="Visio.Drawing.11">
                  <p:embed/>
                </p:oleObj>
              </mc:Choice>
              <mc:Fallback>
                <p:oleObj r:id="rId8" imgW="6146800" imgH="3708400" progId="Visio.Drawing.11">
                  <p:embed/>
                  <p:pic>
                    <p:nvPicPr>
                      <p:cNvPr id="0" name=""/>
                      <p:cNvPicPr/>
                      <p:nvPr/>
                    </p:nvPicPr>
                    <p:blipFill>
                      <a:blip r:embed="rId6"/>
                      <a:stretch>
                        <a:fillRect/>
                      </a:stretch>
                    </p:blipFill>
                    <p:spPr>
                      <a:xfrm>
                        <a:off x="2438400" y="2205990"/>
                        <a:ext cx="4610100" cy="2781300"/>
                      </a:xfrm>
                      <a:prstGeom prst="rect">
                        <a:avLst/>
                      </a:prstGeom>
                    </p:spPr>
                  </p:pic>
                </p:oleObj>
              </mc:Fallback>
            </mc:AlternateContent>
          </a:graphicData>
        </a:graphic>
      </p:graphicFrame>
    </p:spTree>
    <p:extLst>
      <p:ext uri="{BB962C8B-B14F-4D97-AF65-F5344CB8AC3E}">
        <p14:creationId xmlns:p14="http://schemas.microsoft.com/office/powerpoint/2010/main" val="1065246845"/>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5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郭清</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胡永燊    林孜</a:t>
            </a:r>
          </a:p>
        </p:txBody>
      </p:sp>
      <p:grpSp>
        <p:nvGrpSpPr>
          <p:cNvPr id="17" name="组合 16"/>
          <p:cNvGrpSpPr/>
          <p:nvPr/>
        </p:nvGrpSpPr>
        <p:grpSpPr>
          <a:xfrm>
            <a:off x="447061" y="1062809"/>
            <a:ext cx="1755700" cy="1890765"/>
            <a:chOff x="4925753" y="1651222"/>
            <a:chExt cx="1755700" cy="1890765"/>
          </a:xfrm>
        </p:grpSpPr>
        <p:sp>
          <p:nvSpPr>
            <p:cNvPr id="18" name="圆角矩形 17"/>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a:latin typeface="微软雅黑" panose="020B0503020204020204" pitchFamily="34" charset="-122"/>
                  <a:ea typeface="微软雅黑" panose="020B0503020204020204" pitchFamily="34" charset="-122"/>
                </a:rPr>
                <a:t>工作</a:t>
              </a:r>
            </a:p>
            <a:p>
              <a:pPr algn="ctr">
                <a:lnSpc>
                  <a:spcPct val="130000"/>
                </a:lnSpc>
              </a:pPr>
              <a:r>
                <a:rPr lang="zh-CN" altLang="en-US" sz="4000" dirty="0">
                  <a:latin typeface="微软雅黑" panose="020B0503020204020204" pitchFamily="34" charset="-122"/>
                  <a:ea typeface="微软雅黑" panose="020B0503020204020204" pitchFamily="34" charset="-122"/>
                </a:rPr>
                <a:t>方式</a:t>
              </a:r>
            </a:p>
          </p:txBody>
        </p:sp>
      </p:grpSp>
      <p:pic>
        <p:nvPicPr>
          <p:cNvPr id="6" name="图片 5"/>
          <p:cNvPicPr>
            <a:picLocks noChangeAspect="1"/>
          </p:cNvPicPr>
          <p:nvPr/>
        </p:nvPicPr>
        <p:blipFill>
          <a:blip r:embed="rId2"/>
          <a:stretch>
            <a:fillRect/>
          </a:stretch>
        </p:blipFill>
        <p:spPr>
          <a:xfrm>
            <a:off x="5473700" y="3550285"/>
            <a:ext cx="1992630" cy="2965450"/>
          </a:xfrm>
          <a:prstGeom prst="rect">
            <a:avLst/>
          </a:prstGeom>
        </p:spPr>
      </p:pic>
      <p:pic>
        <p:nvPicPr>
          <p:cNvPr id="7" name="图片 6"/>
          <p:cNvPicPr>
            <a:picLocks noChangeAspect="1"/>
          </p:cNvPicPr>
          <p:nvPr/>
        </p:nvPicPr>
        <p:blipFill>
          <a:blip r:embed="rId3"/>
          <a:stretch>
            <a:fillRect/>
          </a:stretch>
        </p:blipFill>
        <p:spPr>
          <a:xfrm>
            <a:off x="702310" y="3893185"/>
            <a:ext cx="2019300" cy="1666875"/>
          </a:xfrm>
          <a:prstGeom prst="rect">
            <a:avLst/>
          </a:prstGeom>
        </p:spPr>
      </p:pic>
      <p:sp>
        <p:nvSpPr>
          <p:cNvPr id="3" name="左右箭头 2"/>
          <p:cNvSpPr/>
          <p:nvPr/>
        </p:nvSpPr>
        <p:spPr>
          <a:xfrm>
            <a:off x="2493010" y="4529455"/>
            <a:ext cx="2986405" cy="7880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ajax,form</a:t>
            </a:r>
            <a:r>
              <a:rPr lang="zh-CN" altLang="zh-CN"/>
              <a:t>表单</a:t>
            </a:r>
          </a:p>
        </p:txBody>
      </p:sp>
      <p:pic>
        <p:nvPicPr>
          <p:cNvPr id="10" name="图片 9"/>
          <p:cNvPicPr>
            <a:picLocks noChangeAspect="1"/>
          </p:cNvPicPr>
          <p:nvPr/>
        </p:nvPicPr>
        <p:blipFill>
          <a:blip r:embed="rId4"/>
          <a:stretch>
            <a:fillRect/>
          </a:stretch>
        </p:blipFill>
        <p:spPr>
          <a:xfrm>
            <a:off x="4667885" y="1005205"/>
            <a:ext cx="1209675" cy="1190625"/>
          </a:xfrm>
          <a:prstGeom prst="rect">
            <a:avLst/>
          </a:prstGeom>
        </p:spPr>
      </p:pic>
      <p:pic>
        <p:nvPicPr>
          <p:cNvPr id="12" name="图片 11"/>
          <p:cNvPicPr>
            <a:picLocks noChangeAspect="1"/>
          </p:cNvPicPr>
          <p:nvPr/>
        </p:nvPicPr>
        <p:blipFill>
          <a:blip r:embed="rId5"/>
          <a:stretch>
            <a:fillRect/>
          </a:stretch>
        </p:blipFill>
        <p:spPr>
          <a:xfrm>
            <a:off x="5963285" y="1062990"/>
            <a:ext cx="1149350" cy="1132840"/>
          </a:xfrm>
          <a:prstGeom prst="rect">
            <a:avLst/>
          </a:prstGeom>
        </p:spPr>
      </p:pic>
      <p:pic>
        <p:nvPicPr>
          <p:cNvPr id="13" name="图片 12"/>
          <p:cNvPicPr>
            <a:picLocks noChangeAspect="1"/>
          </p:cNvPicPr>
          <p:nvPr/>
        </p:nvPicPr>
        <p:blipFill>
          <a:blip r:embed="rId6"/>
          <a:stretch>
            <a:fillRect/>
          </a:stretch>
        </p:blipFill>
        <p:spPr>
          <a:xfrm>
            <a:off x="7288530" y="1089660"/>
            <a:ext cx="1191260" cy="1106170"/>
          </a:xfrm>
          <a:prstGeom prst="rect">
            <a:avLst/>
          </a:prstGeom>
        </p:spPr>
      </p:pic>
      <p:sp>
        <p:nvSpPr>
          <p:cNvPr id="14" name="下箭头 13"/>
          <p:cNvSpPr/>
          <p:nvPr/>
        </p:nvSpPr>
        <p:spPr>
          <a:xfrm>
            <a:off x="6031865" y="2369185"/>
            <a:ext cx="1012825" cy="15240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调用</a:t>
            </a:r>
          </a:p>
        </p:txBody>
      </p:sp>
      <p:pic>
        <p:nvPicPr>
          <p:cNvPr id="15" name="图片 14"/>
          <p:cNvPicPr>
            <a:picLocks noChangeAspect="1"/>
          </p:cNvPicPr>
          <p:nvPr/>
        </p:nvPicPr>
        <p:blipFill>
          <a:blip r:embed="rId7"/>
          <a:stretch>
            <a:fillRect/>
          </a:stretch>
        </p:blipFill>
        <p:spPr>
          <a:xfrm>
            <a:off x="9498965" y="4318000"/>
            <a:ext cx="1743075" cy="1209675"/>
          </a:xfrm>
          <a:prstGeom prst="rect">
            <a:avLst/>
          </a:prstGeom>
        </p:spPr>
      </p:pic>
      <p:sp>
        <p:nvSpPr>
          <p:cNvPr id="16" name="文本框 15"/>
          <p:cNvSpPr txBox="1"/>
          <p:nvPr/>
        </p:nvSpPr>
        <p:spPr>
          <a:xfrm>
            <a:off x="1064260" y="5560060"/>
            <a:ext cx="1295400" cy="457200"/>
          </a:xfrm>
          <a:prstGeom prst="rect">
            <a:avLst/>
          </a:prstGeom>
          <a:noFill/>
        </p:spPr>
        <p:txBody>
          <a:bodyPr wrap="square" rtlCol="0">
            <a:spAutoFit/>
          </a:bodyPr>
          <a:lstStyle/>
          <a:p>
            <a:r>
              <a:rPr lang="zh-CN" altLang="en-US" sz="2400"/>
              <a:t>服务器</a:t>
            </a:r>
          </a:p>
        </p:txBody>
      </p:sp>
      <p:sp>
        <p:nvSpPr>
          <p:cNvPr id="4" name="文本框 3"/>
          <p:cNvSpPr txBox="1"/>
          <p:nvPr/>
        </p:nvSpPr>
        <p:spPr>
          <a:xfrm>
            <a:off x="4116705" y="1062355"/>
            <a:ext cx="551815" cy="2033905"/>
          </a:xfrm>
          <a:prstGeom prst="rect">
            <a:avLst/>
          </a:prstGeom>
          <a:noFill/>
        </p:spPr>
        <p:txBody>
          <a:bodyPr vert="eaVert" wrap="square" rtlCol="0">
            <a:spAutoFit/>
          </a:bodyPr>
          <a:lstStyle/>
          <a:p>
            <a:r>
              <a:rPr lang="zh-CN" altLang="en-US" sz="2400"/>
              <a:t>插件</a:t>
            </a:r>
            <a:r>
              <a:rPr lang="en-US" altLang="zh-CN" sz="2400"/>
              <a:t>API</a:t>
            </a:r>
          </a:p>
        </p:txBody>
      </p:sp>
      <p:sp>
        <p:nvSpPr>
          <p:cNvPr id="5" name="文本框 4"/>
          <p:cNvSpPr txBox="1"/>
          <p:nvPr/>
        </p:nvSpPr>
        <p:spPr>
          <a:xfrm>
            <a:off x="8571230" y="5666105"/>
            <a:ext cx="3781425" cy="457200"/>
          </a:xfrm>
          <a:prstGeom prst="rect">
            <a:avLst/>
          </a:prstGeom>
          <a:noFill/>
        </p:spPr>
        <p:txBody>
          <a:bodyPr wrap="square" rtlCol="0">
            <a:spAutoFit/>
          </a:bodyPr>
          <a:lstStyle/>
          <a:p>
            <a:r>
              <a:rPr lang="zh-CN" altLang="en-US" sz="2400"/>
              <a:t>天气预报、百度地图接口</a:t>
            </a:r>
          </a:p>
        </p:txBody>
      </p:sp>
      <p:sp>
        <p:nvSpPr>
          <p:cNvPr id="20" name="右箭头 19"/>
          <p:cNvSpPr/>
          <p:nvPr/>
        </p:nvSpPr>
        <p:spPr>
          <a:xfrm>
            <a:off x="7288530" y="4528820"/>
            <a:ext cx="2035810" cy="78867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t>http</a:t>
            </a:r>
            <a:r>
              <a:rPr lang="zh-CN" altLang="en-US"/>
              <a:t>请求</a:t>
            </a:r>
          </a:p>
        </p:txBody>
      </p:sp>
    </p:spTree>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3" name="组合 2"/>
          <p:cNvGrpSpPr/>
          <p:nvPr/>
        </p:nvGrpSpPr>
        <p:grpSpPr>
          <a:xfrm>
            <a:off x="447040" y="1062990"/>
            <a:ext cx="1755775" cy="1722120"/>
            <a:chOff x="4925753" y="1651222"/>
            <a:chExt cx="1755700" cy="1890765"/>
          </a:xfrm>
        </p:grpSpPr>
        <p:sp>
          <p:nvSpPr>
            <p:cNvPr id="4" name="圆角矩形 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5" name="圆角矩形 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a:latin typeface="微软雅黑" panose="020B0503020204020204" pitchFamily="34" charset="-122"/>
                  <a:ea typeface="微软雅黑" panose="020B0503020204020204" pitchFamily="34" charset="-122"/>
                </a:rPr>
                <a:t>添加</a:t>
              </a:r>
            </a:p>
            <a:p>
              <a:pPr algn="ctr">
                <a:lnSpc>
                  <a:spcPct val="130000"/>
                </a:lnSpc>
              </a:pPr>
              <a:r>
                <a:rPr lang="zh-CN" altLang="en-US" sz="4000" dirty="0">
                  <a:latin typeface="微软雅黑" panose="020B0503020204020204" pitchFamily="34" charset="-122"/>
                  <a:ea typeface="微软雅黑" panose="020B0503020204020204" pitchFamily="34" charset="-122"/>
                </a:rPr>
                <a:t>案件</a:t>
              </a:r>
            </a:p>
          </p:txBody>
        </p:sp>
      </p:grpSp>
      <p:graphicFrame>
        <p:nvGraphicFramePr>
          <p:cNvPr id="7" name="对象 6">
            <a:hlinkClick r:id="" action="ppaction://ole?verb=0"/>
          </p:cNvPr>
          <p:cNvGraphicFramePr>
            <a:graphicFrameLocks noChangeAspect="1"/>
          </p:cNvGraphicFramePr>
          <p:nvPr/>
        </p:nvGraphicFramePr>
        <p:xfrm>
          <a:off x="2438400" y="749300"/>
          <a:ext cx="9753600" cy="5573395"/>
        </p:xfrm>
        <a:graphic>
          <a:graphicData uri="http://schemas.openxmlformats.org/presentationml/2006/ole">
            <mc:AlternateContent xmlns:mc="http://schemas.openxmlformats.org/markup-compatibility/2006">
              <mc:Choice xmlns:v="urn:schemas-microsoft-com:vml" Requires="v">
                <p:oleObj spid="_x0000_s1032" r:id="rId3" imgW="8991600" imgH="6540500" progId="Visio.Drawing.11">
                  <p:embed/>
                </p:oleObj>
              </mc:Choice>
              <mc:Fallback>
                <p:oleObj r:id="rId3" imgW="8991600" imgH="6540500" progId="Visio.Drawing.11">
                  <p:embed/>
                  <p:pic>
                    <p:nvPicPr>
                      <p:cNvPr id="0" name="图片 1024"/>
                      <p:cNvPicPr/>
                      <p:nvPr/>
                    </p:nvPicPr>
                    <p:blipFill>
                      <a:blip r:embed="rId4"/>
                      <a:stretch>
                        <a:fillRect/>
                      </a:stretch>
                    </p:blipFill>
                    <p:spPr>
                      <a:xfrm>
                        <a:off x="2438400" y="749300"/>
                        <a:ext cx="9753600" cy="5573395"/>
                      </a:xfrm>
                      <a:prstGeom prst="rect">
                        <a:avLst/>
                      </a:prstGeom>
                    </p:spPr>
                  </p:pic>
                </p:oleObj>
              </mc:Fallback>
            </mc:AlternateContent>
          </a:graphicData>
        </a:graphic>
      </p:graphicFrame>
      <p:sp>
        <p:nvSpPr>
          <p:cNvPr id="21" name="文本框 20"/>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5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郭清</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胡永燊    林孜</a:t>
            </a:r>
          </a:p>
        </p:txBody>
      </p:sp>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5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郭清</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胡永燊    林孜</a:t>
            </a:r>
          </a:p>
        </p:txBody>
      </p:sp>
      <p:grpSp>
        <p:nvGrpSpPr>
          <p:cNvPr id="17" name="组合 16"/>
          <p:cNvGrpSpPr/>
          <p:nvPr/>
        </p:nvGrpSpPr>
        <p:grpSpPr>
          <a:xfrm>
            <a:off x="447061" y="1062809"/>
            <a:ext cx="1755700" cy="1890765"/>
            <a:chOff x="4925753" y="1651222"/>
            <a:chExt cx="1755700" cy="1890765"/>
          </a:xfrm>
        </p:grpSpPr>
        <p:sp>
          <p:nvSpPr>
            <p:cNvPr id="18" name="圆角矩形 17"/>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a:latin typeface="微软雅黑" panose="020B0503020204020204" pitchFamily="34" charset="-122"/>
                  <a:ea typeface="微软雅黑" panose="020B0503020204020204" pitchFamily="34" charset="-122"/>
                </a:rPr>
                <a:t>搜索</a:t>
              </a:r>
            </a:p>
            <a:p>
              <a:pPr algn="ctr">
                <a:lnSpc>
                  <a:spcPct val="130000"/>
                </a:lnSpc>
              </a:pPr>
              <a:r>
                <a:rPr lang="zh-CN" altLang="en-US" sz="4000" dirty="0">
                  <a:latin typeface="微软雅黑" panose="020B0503020204020204" pitchFamily="34" charset="-122"/>
                  <a:ea typeface="微软雅黑" panose="020B0503020204020204" pitchFamily="34" charset="-122"/>
                </a:rPr>
                <a:t>流程图</a:t>
              </a:r>
            </a:p>
          </p:txBody>
        </p:sp>
      </p:grpSp>
      <p:pic>
        <p:nvPicPr>
          <p:cNvPr id="7171" name="图片 3"/>
          <p:cNvPicPr>
            <a:picLocks noChangeAspect="1"/>
          </p:cNvPicPr>
          <p:nvPr/>
        </p:nvPicPr>
        <p:blipFill>
          <a:blip r:embed="rId3"/>
          <a:stretch>
            <a:fillRect/>
          </a:stretch>
        </p:blipFill>
        <p:spPr>
          <a:xfrm>
            <a:off x="8409305" y="1034415"/>
            <a:ext cx="2873375" cy="4789170"/>
          </a:xfrm>
          <a:prstGeom prst="rect">
            <a:avLst/>
          </a:prstGeom>
          <a:gradFill flip="none">
            <a:gsLst>
              <a:gs pos="0">
                <a:schemeClr val="accent1">
                  <a:lumMod val="5000"/>
                  <a:lumOff val="95000"/>
                </a:schemeClr>
              </a:gs>
              <a:gs pos="77000">
                <a:schemeClr val="accent1">
                  <a:lumMod val="45000"/>
                  <a:lumOff val="55000"/>
                </a:schemeClr>
              </a:gs>
              <a:gs pos="95000">
                <a:schemeClr val="accent1">
                  <a:lumMod val="54000"/>
                  <a:lumOff val="46000"/>
                </a:schemeClr>
              </a:gs>
              <a:gs pos="100000">
                <a:schemeClr val="accent1">
                  <a:lumMod val="30000"/>
                  <a:lumOff val="70000"/>
                </a:schemeClr>
              </a:gs>
            </a:gsLst>
            <a:path path="circle">
              <a:fillToRect l="100000" b="100000"/>
            </a:path>
            <a:tileRect t="-100000" r="-100000"/>
          </a:gradFill>
          <a:ln w="9525">
            <a:solidFill>
              <a:schemeClr val="accent1">
                <a:alpha val="88000"/>
              </a:schemeClr>
            </a:solidFill>
          </a:ln>
        </p:spPr>
      </p:pic>
      <p:graphicFrame>
        <p:nvGraphicFramePr>
          <p:cNvPr id="3" name="对象 2">
            <a:hlinkClick r:id="" action="ppaction://ole?verb=0"/>
          </p:cNvPr>
          <p:cNvGraphicFramePr>
            <a:graphicFrameLocks noChangeAspect="1"/>
          </p:cNvGraphicFramePr>
          <p:nvPr/>
        </p:nvGraphicFramePr>
        <p:xfrm>
          <a:off x="2438400" y="1076960"/>
          <a:ext cx="5541010" cy="5184140"/>
        </p:xfrm>
        <a:graphic>
          <a:graphicData uri="http://schemas.openxmlformats.org/presentationml/2006/ole">
            <mc:AlternateContent xmlns:mc="http://schemas.openxmlformats.org/markup-compatibility/2006">
              <mc:Choice xmlns:v="urn:schemas-microsoft-com:vml" Requires="v">
                <p:oleObj spid="_x0000_s5125" r:id="rId4" imgW="3187700" imgH="3543300" progId="Visio.Drawing.11">
                  <p:embed/>
                </p:oleObj>
              </mc:Choice>
              <mc:Fallback>
                <p:oleObj r:id="rId4" imgW="3187700" imgH="3543300" progId="Visio.Drawing.11">
                  <p:embed/>
                  <p:pic>
                    <p:nvPicPr>
                      <p:cNvPr id="0" name="图片 1024"/>
                      <p:cNvPicPr/>
                      <p:nvPr/>
                    </p:nvPicPr>
                    <p:blipFill>
                      <a:blip r:embed="rId5"/>
                      <a:stretch>
                        <a:fillRect/>
                      </a:stretch>
                    </p:blipFill>
                    <p:spPr>
                      <a:xfrm>
                        <a:off x="2438400" y="1076960"/>
                        <a:ext cx="5541010" cy="5184140"/>
                      </a:xfrm>
                      <a:prstGeom prst="rect">
                        <a:avLst/>
                      </a:prstGeom>
                      <a:gradFill>
                        <a:gsLst>
                          <a:gs pos="0">
                            <a:schemeClr val="accent1">
                              <a:lumMod val="5000"/>
                              <a:lumOff val="95000"/>
                            </a:schemeClr>
                          </a:gs>
                          <a:gs pos="63000">
                            <a:schemeClr val="accent1">
                              <a:lumMod val="45000"/>
                              <a:lumOff val="55000"/>
                            </a:schemeClr>
                          </a:gs>
                          <a:gs pos="71000">
                            <a:schemeClr val="accent1">
                              <a:lumMod val="54000"/>
                              <a:lumOff val="46000"/>
                              <a:alpha val="100000"/>
                            </a:schemeClr>
                          </a:gs>
                          <a:gs pos="100000">
                            <a:schemeClr val="accent1">
                              <a:lumMod val="30000"/>
                              <a:lumOff val="70000"/>
                            </a:schemeClr>
                          </a:gs>
                        </a:gsLst>
                        <a:lin ang="5400000" scaled="0"/>
                      </a:gradFill>
                      <a:ln w="25400">
                        <a:noFill/>
                      </a:ln>
                    </p:spPr>
                  </p:pic>
                </p:oleObj>
              </mc:Fallback>
            </mc:AlternateContent>
          </a:graphicData>
        </a:graphic>
      </p:graphicFrame>
      <p:sp>
        <p:nvSpPr>
          <p:cNvPr id="7" name="左箭头标注 6"/>
          <p:cNvSpPr/>
          <p:nvPr/>
        </p:nvSpPr>
        <p:spPr>
          <a:xfrm>
            <a:off x="11282680" y="2176780"/>
            <a:ext cx="594360" cy="193548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显示标注</a:t>
            </a:r>
            <a:endParaRPr lang="zh-CN" altLang="en-US"/>
          </a:p>
        </p:txBody>
      </p:sp>
    </p:spTree>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69570"/>
          </a:xfrm>
          <a:prstGeom prst="rect">
            <a:avLst/>
          </a:prstGeom>
          <a:noFill/>
        </p:spPr>
        <p:txBody>
          <a:bodyPr wrap="square" lIns="91438" tIns="45719" rIns="91438" bIns="45719" rtlCol="0">
            <a:spAutoFit/>
          </a:bodyPr>
          <a:lstStyle/>
          <a:p>
            <a:pPr algn="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sym typeface="+mn-ea"/>
              </a:rPr>
              <a:t>郑翰林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郭清</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sym typeface="+mn-ea"/>
              </a:rPr>
              <a:t>胡永燊    林孜</a:t>
            </a:r>
            <a:endPar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17" name="组合 16"/>
          <p:cNvGrpSpPr/>
          <p:nvPr/>
        </p:nvGrpSpPr>
        <p:grpSpPr>
          <a:xfrm>
            <a:off x="447061" y="1062809"/>
            <a:ext cx="1755700" cy="1890765"/>
            <a:chOff x="4925753" y="1651222"/>
            <a:chExt cx="1755700" cy="1890765"/>
          </a:xfrm>
        </p:grpSpPr>
        <p:sp>
          <p:nvSpPr>
            <p:cNvPr id="18" name="圆角矩形 17"/>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a:latin typeface="微软雅黑" panose="020B0503020204020204" pitchFamily="34" charset="-122"/>
                  <a:ea typeface="微软雅黑" panose="020B0503020204020204" pitchFamily="34" charset="-122"/>
                </a:rPr>
                <a:t>安全</a:t>
              </a:r>
            </a:p>
          </p:txBody>
        </p:sp>
      </p:grpSp>
      <p:sp>
        <p:nvSpPr>
          <p:cNvPr id="6" name="文本框 5"/>
          <p:cNvSpPr txBox="1"/>
          <p:nvPr/>
        </p:nvSpPr>
        <p:spPr>
          <a:xfrm>
            <a:off x="2621280" y="3013710"/>
            <a:ext cx="6675120" cy="1177290"/>
          </a:xfrm>
          <a:prstGeom prst="rect">
            <a:avLst/>
          </a:prstGeom>
          <a:effectLst>
            <a:glow rad="152400">
              <a:schemeClr val="accent1">
                <a:alpha val="49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3200">
                <a:effectLst>
                  <a:glow rad="101600">
                    <a:schemeClr val="accent4">
                      <a:satMod val="175000"/>
                      <a:alpha val="40000"/>
                    </a:schemeClr>
                  </a:glow>
                  <a:outerShdw dir="5400000" sx="1000" sy="1000" algn="ctr" rotWithShape="0">
                    <a:srgbClr val="000000">
                      <a:alpha val="43000"/>
                    </a:srgbClr>
                  </a:outerShdw>
                </a:effectLst>
              </a:rPr>
              <a:t>2</a:t>
            </a:r>
            <a:r>
              <a:rPr lang="zh-CN" altLang="en-US" sz="3200">
                <a:effectLst>
                  <a:glow rad="101600">
                    <a:schemeClr val="accent4">
                      <a:satMod val="175000"/>
                      <a:alpha val="40000"/>
                    </a:schemeClr>
                  </a:glow>
                  <a:outerShdw dir="5400000" sx="1000" sy="1000" algn="ctr" rotWithShape="0">
                    <a:srgbClr val="000000">
                      <a:alpha val="43000"/>
                    </a:srgbClr>
                  </a:outerShdw>
                </a:effectLst>
              </a:rPr>
              <a:t>、预防</a:t>
            </a:r>
            <a:r>
              <a:rPr lang="en-US" altLang="zh-CN" sz="3200">
                <a:effectLst>
                  <a:glow rad="101600">
                    <a:schemeClr val="accent4">
                      <a:satMod val="175000"/>
                      <a:alpha val="40000"/>
                    </a:schemeClr>
                  </a:glow>
                  <a:outerShdw dir="5400000" sx="1000" sy="1000" algn="ctr" rotWithShape="0">
                    <a:srgbClr val="000000">
                      <a:alpha val="43000"/>
                    </a:srgbClr>
                  </a:outerShdw>
                </a:effectLst>
              </a:rPr>
              <a:t>SQL</a:t>
            </a:r>
            <a:r>
              <a:rPr lang="zh-CN" altLang="en-US" sz="3200">
                <a:effectLst>
                  <a:glow rad="101600">
                    <a:schemeClr val="accent4">
                      <a:satMod val="175000"/>
                      <a:alpha val="74000"/>
                    </a:schemeClr>
                  </a:glow>
                  <a:outerShdw dir="5400000" sx="1000" sy="1000" algn="ctr" rotWithShape="0">
                    <a:srgbClr val="000000">
                      <a:alpha val="43000"/>
                    </a:srgbClr>
                  </a:outerShdw>
                </a:effectLst>
              </a:rPr>
              <a:t>注入</a:t>
            </a:r>
            <a:endParaRPr lang="zh-CN" altLang="en-US" sz="3200">
              <a:effectLst>
                <a:glow rad="101600">
                  <a:schemeClr val="accent4">
                    <a:satMod val="175000"/>
                    <a:alpha val="40000"/>
                  </a:schemeClr>
                </a:glow>
                <a:outerShdw dir="5400000" sx="1000" sy="1000" algn="ctr" rotWithShape="0">
                  <a:srgbClr val="000000">
                    <a:alpha val="43000"/>
                  </a:srgbClr>
                </a:outerShdw>
              </a:effectLst>
            </a:endParaRPr>
          </a:p>
          <a:p>
            <a:r>
              <a:rPr lang="en-US" altLang="zh-CN" sz="3200"/>
              <a:t>	</a:t>
            </a:r>
            <a:r>
              <a:rPr lang="zh-CN" altLang="en-US" sz="2400">
                <a:latin typeface="楷体" panose="02010609060101010101" charset="-122"/>
                <a:ea typeface="楷体" panose="02010609060101010101" charset="-122"/>
              </a:rPr>
              <a:t>尽量少使用字符串，使用预处理机制</a:t>
            </a:r>
          </a:p>
        </p:txBody>
      </p:sp>
      <p:sp>
        <p:nvSpPr>
          <p:cNvPr id="7" name="文本框 6"/>
          <p:cNvSpPr txBox="1"/>
          <p:nvPr/>
        </p:nvSpPr>
        <p:spPr>
          <a:xfrm>
            <a:off x="2621280" y="4817745"/>
            <a:ext cx="5470525" cy="1177290"/>
          </a:xfrm>
          <a:prstGeom prst="rect">
            <a:avLst/>
          </a:prstGeom>
          <a:effectLst>
            <a:glow rad="152400">
              <a:schemeClr val="accent1">
                <a:alpha val="49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3200">
                <a:effectLst>
                  <a:glow rad="101600">
                    <a:schemeClr val="accent4">
                      <a:satMod val="175000"/>
                      <a:alpha val="40000"/>
                    </a:schemeClr>
                  </a:glow>
                  <a:outerShdw dir="5400000" sx="1000" sy="1000" algn="ctr" rotWithShape="0">
                    <a:srgbClr val="000000">
                      <a:alpha val="43000"/>
                    </a:srgbClr>
                  </a:outerShdw>
                </a:effectLst>
              </a:rPr>
              <a:t>3</a:t>
            </a:r>
            <a:r>
              <a:rPr lang="zh-CN" altLang="en-US" sz="3200">
                <a:effectLst>
                  <a:glow rad="101600">
                    <a:schemeClr val="accent4">
                      <a:satMod val="175000"/>
                      <a:alpha val="40000"/>
                    </a:schemeClr>
                  </a:glow>
                  <a:outerShdw dir="5400000" sx="1000" sy="1000" algn="ctr" rotWithShape="0">
                    <a:srgbClr val="000000">
                      <a:alpha val="43000"/>
                    </a:srgbClr>
                  </a:outerShdw>
                </a:effectLst>
              </a:rPr>
              <a:t>、表单</a:t>
            </a:r>
            <a:r>
              <a:rPr lang="zh-CN" altLang="en-US" sz="3200">
                <a:effectLst>
                  <a:glow rad="101600">
                    <a:schemeClr val="accent4">
                      <a:satMod val="175000"/>
                      <a:alpha val="74000"/>
                    </a:schemeClr>
                  </a:glow>
                  <a:outerShdw dir="5400000" sx="1000" sy="1000" algn="ctr" rotWithShape="0">
                    <a:srgbClr val="000000">
                      <a:alpha val="43000"/>
                    </a:srgbClr>
                  </a:outerShdw>
                </a:effectLst>
              </a:rPr>
              <a:t>重复</a:t>
            </a:r>
            <a:r>
              <a:rPr lang="zh-CN" altLang="en-US" sz="3200">
                <a:effectLst>
                  <a:glow rad="101600">
                    <a:schemeClr val="accent4">
                      <a:satMod val="175000"/>
                      <a:alpha val="40000"/>
                    </a:schemeClr>
                  </a:glow>
                  <a:outerShdw dir="5400000" sx="1000" sy="1000" algn="ctr" rotWithShape="0">
                    <a:srgbClr val="000000">
                      <a:alpha val="43000"/>
                    </a:srgbClr>
                  </a:outerShdw>
                </a:effectLst>
              </a:rPr>
              <a:t>提交</a:t>
            </a:r>
          </a:p>
          <a:p>
            <a:pPr algn="l"/>
            <a:r>
              <a:rPr lang="en-US" altLang="zh-CN" sz="3200"/>
              <a:t>	</a:t>
            </a:r>
            <a:r>
              <a:rPr lang="zh-CN" altLang="en-US" sz="2400">
                <a:latin typeface="楷体" panose="02010609060101010101" charset="-122"/>
                <a:ea typeface="楷体" panose="02010609060101010101" charset="-122"/>
              </a:rPr>
              <a:t>设置状态位进行标志</a:t>
            </a:r>
          </a:p>
        </p:txBody>
      </p:sp>
      <p:sp>
        <p:nvSpPr>
          <p:cNvPr id="9" name="文本框 8"/>
          <p:cNvSpPr txBox="1"/>
          <p:nvPr/>
        </p:nvSpPr>
        <p:spPr>
          <a:xfrm>
            <a:off x="2621280" y="1215390"/>
            <a:ext cx="8441055" cy="1071245"/>
          </a:xfrm>
          <a:prstGeom prst="rect">
            <a:avLst/>
          </a:prstGeom>
          <a:effectLst>
            <a:glow rad="152400">
              <a:schemeClr val="accent1">
                <a:alpha val="49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3200">
                <a:effectLst>
                  <a:glow rad="101600">
                    <a:schemeClr val="accent4">
                      <a:satMod val="175000"/>
                      <a:alpha val="40000"/>
                    </a:schemeClr>
                  </a:glow>
                  <a:outerShdw dir="5400000" sx="1000" sy="1000" algn="ctr" rotWithShape="0">
                    <a:srgbClr val="000000">
                      <a:alpha val="43000"/>
                    </a:srgbClr>
                  </a:outerShdw>
                </a:effectLst>
              </a:rPr>
              <a:t>1</a:t>
            </a:r>
            <a:r>
              <a:rPr lang="zh-CN" altLang="en-US" sz="3200">
                <a:effectLst>
                  <a:glow rad="101600">
                    <a:schemeClr val="accent4">
                      <a:satMod val="175000"/>
                      <a:alpha val="40000"/>
                    </a:schemeClr>
                  </a:glow>
                  <a:outerShdw dir="5400000" sx="1000" sy="1000" algn="ctr" rotWithShape="0">
                    <a:srgbClr val="000000">
                      <a:alpha val="43000"/>
                    </a:srgbClr>
                  </a:outerShdw>
                </a:effectLst>
              </a:rPr>
              <a:t>、表单避免提交</a:t>
            </a:r>
            <a:r>
              <a:rPr lang="zh-CN" altLang="en-US" sz="3200">
                <a:effectLst>
                  <a:glow rad="101600">
                    <a:schemeClr val="accent4">
                      <a:satMod val="175000"/>
                      <a:alpha val="74000"/>
                    </a:schemeClr>
                  </a:glow>
                  <a:outerShdw dir="5400000" sx="1000" sy="1000" algn="ctr" rotWithShape="0">
                    <a:srgbClr val="000000">
                      <a:alpha val="43000"/>
                    </a:srgbClr>
                  </a:outerShdw>
                </a:effectLst>
              </a:rPr>
              <a:t>非法</a:t>
            </a:r>
            <a:r>
              <a:rPr lang="zh-CN" altLang="en-US" sz="3200">
                <a:effectLst>
                  <a:glow rad="101600">
                    <a:schemeClr val="accent4">
                      <a:satMod val="175000"/>
                      <a:alpha val="40000"/>
                    </a:schemeClr>
                  </a:glow>
                  <a:outerShdw dir="5400000" sx="1000" sy="1000" algn="ctr" rotWithShape="0">
                    <a:srgbClr val="000000">
                      <a:alpha val="43000"/>
                    </a:srgbClr>
                  </a:outerShdw>
                </a:effectLst>
              </a:rPr>
              <a:t>数据</a:t>
            </a:r>
          </a:p>
          <a:p>
            <a:pPr algn="l"/>
            <a:r>
              <a:rPr lang="en-US" altLang="zh-CN" sz="3200"/>
              <a:t>	</a:t>
            </a:r>
            <a:r>
              <a:rPr lang="zh-CN" altLang="en-US" sz="2400">
                <a:latin typeface="楷体" panose="02010609060101010101" charset="-122"/>
                <a:ea typeface="楷体" panose="02010609060101010101" charset="-122"/>
              </a:rPr>
              <a:t>调用field方法,配置insertFields和updateFields属性</a:t>
            </a:r>
          </a:p>
        </p:txBody>
      </p:sp>
      <p:sp>
        <p:nvSpPr>
          <p:cNvPr id="3" name="文本框 2"/>
          <p:cNvSpPr txBox="1"/>
          <p:nvPr/>
        </p:nvSpPr>
        <p:spPr>
          <a:xfrm>
            <a:off x="2621280" y="2954020"/>
            <a:ext cx="6675120" cy="1177290"/>
          </a:xfrm>
          <a:prstGeom prst="rect">
            <a:avLst/>
          </a:prstGeom>
          <a:effectLst>
            <a:glow rad="152400">
              <a:schemeClr val="accent1">
                <a:alpha val="49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3200">
                <a:effectLst>
                  <a:glow rad="101600">
                    <a:schemeClr val="accent4">
                      <a:satMod val="175000"/>
                      <a:alpha val="40000"/>
                    </a:schemeClr>
                  </a:glow>
                  <a:outerShdw dir="5400000" sx="1000" sy="1000" algn="ctr" rotWithShape="0">
                    <a:srgbClr val="000000">
                      <a:alpha val="43000"/>
                    </a:srgbClr>
                  </a:outerShdw>
                </a:effectLst>
              </a:rPr>
              <a:t>2</a:t>
            </a:r>
            <a:r>
              <a:rPr lang="zh-CN" altLang="en-US" sz="3200">
                <a:effectLst>
                  <a:glow rad="101600">
                    <a:schemeClr val="accent4">
                      <a:satMod val="175000"/>
                      <a:alpha val="40000"/>
                    </a:schemeClr>
                  </a:glow>
                  <a:outerShdw dir="5400000" sx="1000" sy="1000" algn="ctr" rotWithShape="0">
                    <a:srgbClr val="000000">
                      <a:alpha val="43000"/>
                    </a:srgbClr>
                  </a:outerShdw>
                </a:effectLst>
              </a:rPr>
              <a:t>、预防</a:t>
            </a:r>
            <a:r>
              <a:rPr lang="en-US" altLang="zh-CN" sz="3200">
                <a:effectLst>
                  <a:glow rad="101600">
                    <a:schemeClr val="accent4">
                      <a:satMod val="175000"/>
                      <a:alpha val="40000"/>
                    </a:schemeClr>
                  </a:glow>
                  <a:outerShdw dir="5400000" sx="1000" sy="1000" algn="ctr" rotWithShape="0">
                    <a:srgbClr val="000000">
                      <a:alpha val="43000"/>
                    </a:srgbClr>
                  </a:outerShdw>
                </a:effectLst>
              </a:rPr>
              <a:t>SQL</a:t>
            </a:r>
            <a:r>
              <a:rPr lang="zh-CN" altLang="en-US" sz="3200">
                <a:effectLst>
                  <a:glow rad="101600">
                    <a:schemeClr val="accent4">
                      <a:satMod val="175000"/>
                      <a:alpha val="74000"/>
                    </a:schemeClr>
                  </a:glow>
                  <a:outerShdw dir="5400000" sx="1000" sy="1000" algn="ctr" rotWithShape="0">
                    <a:srgbClr val="000000">
                      <a:alpha val="43000"/>
                    </a:srgbClr>
                  </a:outerShdw>
                </a:effectLst>
              </a:rPr>
              <a:t>注入</a:t>
            </a:r>
            <a:endParaRPr lang="zh-CN" altLang="en-US" sz="3200">
              <a:effectLst>
                <a:glow rad="101600">
                  <a:schemeClr val="accent4">
                    <a:satMod val="175000"/>
                    <a:alpha val="40000"/>
                  </a:schemeClr>
                </a:glow>
                <a:outerShdw dir="5400000" sx="1000" sy="1000" algn="ctr" rotWithShape="0">
                  <a:srgbClr val="000000">
                    <a:alpha val="43000"/>
                  </a:srgbClr>
                </a:outerShdw>
              </a:effectLst>
            </a:endParaRPr>
          </a:p>
          <a:p>
            <a:r>
              <a:rPr lang="en-US" altLang="zh-CN" sz="3200"/>
              <a:t>	</a:t>
            </a:r>
            <a:r>
              <a:rPr lang="zh-CN" altLang="en-US" sz="2400">
                <a:latin typeface="楷体" panose="02010609060101010101" charset="-122"/>
                <a:ea typeface="楷体" panose="02010609060101010101" charset="-122"/>
              </a:rPr>
              <a:t>尽量少使用字符串，使用预处理机制</a:t>
            </a:r>
          </a:p>
        </p:txBody>
      </p:sp>
      <p:sp>
        <p:nvSpPr>
          <p:cNvPr id="4" name="文本框 3"/>
          <p:cNvSpPr txBox="1"/>
          <p:nvPr/>
        </p:nvSpPr>
        <p:spPr>
          <a:xfrm>
            <a:off x="2621280" y="4758055"/>
            <a:ext cx="5470525" cy="1177290"/>
          </a:xfrm>
          <a:prstGeom prst="rect">
            <a:avLst/>
          </a:prstGeom>
          <a:effectLst>
            <a:glow rad="152400">
              <a:schemeClr val="accent1">
                <a:alpha val="49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3200">
                <a:effectLst>
                  <a:glow rad="101600">
                    <a:schemeClr val="accent4">
                      <a:satMod val="175000"/>
                      <a:alpha val="40000"/>
                    </a:schemeClr>
                  </a:glow>
                  <a:outerShdw dir="5400000" sx="1000" sy="1000" algn="ctr" rotWithShape="0">
                    <a:srgbClr val="000000">
                      <a:alpha val="43000"/>
                    </a:srgbClr>
                  </a:outerShdw>
                </a:effectLst>
              </a:rPr>
              <a:t>3</a:t>
            </a:r>
            <a:r>
              <a:rPr lang="zh-CN" altLang="en-US" sz="3200">
                <a:effectLst>
                  <a:glow rad="101600">
                    <a:schemeClr val="accent4">
                      <a:satMod val="175000"/>
                      <a:alpha val="40000"/>
                    </a:schemeClr>
                  </a:glow>
                  <a:outerShdw dir="5400000" sx="1000" sy="1000" algn="ctr" rotWithShape="0">
                    <a:srgbClr val="000000">
                      <a:alpha val="43000"/>
                    </a:srgbClr>
                  </a:outerShdw>
                </a:effectLst>
              </a:rPr>
              <a:t>、表单</a:t>
            </a:r>
            <a:r>
              <a:rPr lang="zh-CN" altLang="en-US" sz="3200">
                <a:effectLst>
                  <a:glow rad="101600">
                    <a:schemeClr val="accent4">
                      <a:satMod val="175000"/>
                      <a:alpha val="74000"/>
                    </a:schemeClr>
                  </a:glow>
                  <a:outerShdw dir="5400000" sx="1000" sy="1000" algn="ctr" rotWithShape="0">
                    <a:srgbClr val="000000">
                      <a:alpha val="43000"/>
                    </a:srgbClr>
                  </a:outerShdw>
                </a:effectLst>
              </a:rPr>
              <a:t>重复</a:t>
            </a:r>
            <a:r>
              <a:rPr lang="zh-CN" altLang="en-US" sz="3200">
                <a:effectLst>
                  <a:glow rad="101600">
                    <a:schemeClr val="accent4">
                      <a:satMod val="175000"/>
                      <a:alpha val="40000"/>
                    </a:schemeClr>
                  </a:glow>
                  <a:outerShdw dir="5400000" sx="1000" sy="1000" algn="ctr" rotWithShape="0">
                    <a:srgbClr val="000000">
                      <a:alpha val="43000"/>
                    </a:srgbClr>
                  </a:outerShdw>
                </a:effectLst>
              </a:rPr>
              <a:t>提交</a:t>
            </a:r>
          </a:p>
          <a:p>
            <a:pPr algn="l"/>
            <a:r>
              <a:rPr lang="en-US" altLang="zh-CN" sz="3200"/>
              <a:t>	</a:t>
            </a:r>
            <a:r>
              <a:rPr lang="zh-CN" altLang="en-US" sz="2400">
                <a:latin typeface="楷体" panose="02010609060101010101" charset="-122"/>
                <a:ea typeface="楷体" panose="02010609060101010101" charset="-122"/>
              </a:rPr>
              <a:t>设置状态位进行标志</a:t>
            </a:r>
          </a:p>
        </p:txBody>
      </p:sp>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2762445" y="1910728"/>
            <a:ext cx="8972355" cy="4255319"/>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21" name="圆角矩形 20"/>
          <p:cNvSpPr/>
          <p:nvPr/>
        </p:nvSpPr>
        <p:spPr>
          <a:xfrm>
            <a:off x="2762088" y="1718410"/>
            <a:ext cx="8972355" cy="4255319"/>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22" name="圆角矩形 21"/>
          <p:cNvSpPr/>
          <p:nvPr/>
        </p:nvSpPr>
        <p:spPr>
          <a:xfrm rot="10800000" flipV="1">
            <a:off x="2403150" y="2207109"/>
            <a:ext cx="762083" cy="69931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23" name="圆角矩形 22"/>
          <p:cNvSpPr/>
          <p:nvPr/>
        </p:nvSpPr>
        <p:spPr>
          <a:xfrm rot="10800000" flipV="1">
            <a:off x="2403150" y="4963974"/>
            <a:ext cx="762083" cy="699319"/>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24" name="圆角矩形 23"/>
          <p:cNvSpPr/>
          <p:nvPr/>
        </p:nvSpPr>
        <p:spPr>
          <a:xfrm rot="10800000" flipV="1">
            <a:off x="2403150" y="3126064"/>
            <a:ext cx="762083" cy="699319"/>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25" name="圆角矩形 24"/>
          <p:cNvSpPr/>
          <p:nvPr/>
        </p:nvSpPr>
        <p:spPr>
          <a:xfrm rot="10800000" flipV="1">
            <a:off x="2403150" y="4045018"/>
            <a:ext cx="762083" cy="69931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26" name="矩形 25"/>
          <p:cNvSpPr/>
          <p:nvPr/>
        </p:nvSpPr>
        <p:spPr>
          <a:xfrm>
            <a:off x="3542132" y="2185922"/>
            <a:ext cx="7131572" cy="633952"/>
          </a:xfrm>
          <a:prstGeom prst="rect">
            <a:avLst/>
          </a:prstGeom>
        </p:spPr>
        <p:txBody>
          <a:bodyPr wrap="square" lIns="91436" tIns="45718" rIns="91436" bIns="45718">
            <a:spAutoFit/>
          </a:bodyPr>
          <a:lstStyle/>
          <a:p>
            <a:pPr>
              <a:lnSpc>
                <a:spcPct val="130000"/>
              </a:lnSpc>
            </a:pPr>
            <a:r>
              <a:rPr lang="zh-CN" altLang="en-US" sz="3000" dirty="0">
                <a:solidFill>
                  <a:schemeClr val="bg1"/>
                </a:solidFill>
                <a:latin typeface="微软雅黑" panose="020B0503020204020204" charset="-122"/>
                <a:ea typeface="微软雅黑" panose="020B0503020204020204" charset="-122"/>
              </a:rPr>
              <a:t>参与数据库表的设计。</a:t>
            </a:r>
          </a:p>
        </p:txBody>
      </p:sp>
      <p:sp>
        <p:nvSpPr>
          <p:cNvPr id="27" name="矩形 26"/>
          <p:cNvSpPr/>
          <p:nvPr/>
        </p:nvSpPr>
        <p:spPr>
          <a:xfrm>
            <a:off x="3590642" y="3071849"/>
            <a:ext cx="7131572" cy="633952"/>
          </a:xfrm>
          <a:prstGeom prst="rect">
            <a:avLst/>
          </a:prstGeom>
        </p:spPr>
        <p:txBody>
          <a:bodyPr wrap="square" lIns="91436" tIns="45718" rIns="91436" bIns="45718">
            <a:spAutoFit/>
          </a:bodyPr>
          <a:lstStyle/>
          <a:p>
            <a:pPr>
              <a:lnSpc>
                <a:spcPct val="130000"/>
              </a:lnSpc>
            </a:pPr>
            <a:r>
              <a:rPr lang="en-US" altLang="zh-CN" sz="3000" dirty="0">
                <a:solidFill>
                  <a:schemeClr val="bg1"/>
                </a:solidFill>
                <a:latin typeface="微软雅黑" panose="020B0503020204020204" charset="-122"/>
                <a:ea typeface="微软雅黑" panose="020B0503020204020204" charset="-122"/>
              </a:rPr>
              <a:t>app</a:t>
            </a:r>
            <a:r>
              <a:rPr lang="zh-CN" altLang="en-US" sz="3000" dirty="0">
                <a:solidFill>
                  <a:schemeClr val="bg1"/>
                </a:solidFill>
                <a:latin typeface="微软雅黑" panose="020B0503020204020204" charset="-122"/>
                <a:ea typeface="微软雅黑" panose="020B0503020204020204" charset="-122"/>
              </a:rPr>
              <a:t>端的新闻页面显示。</a:t>
            </a:r>
          </a:p>
        </p:txBody>
      </p:sp>
      <p:sp>
        <p:nvSpPr>
          <p:cNvPr id="28" name="矩形 27"/>
          <p:cNvSpPr/>
          <p:nvPr/>
        </p:nvSpPr>
        <p:spPr>
          <a:xfrm>
            <a:off x="3535466" y="3996761"/>
            <a:ext cx="8282020" cy="692493"/>
          </a:xfrm>
          <a:prstGeom prst="rect">
            <a:avLst/>
          </a:prstGeom>
        </p:spPr>
        <p:txBody>
          <a:bodyPr wrap="square" lIns="91436" tIns="45718" rIns="91436" bIns="45718">
            <a:spAutoFit/>
          </a:bodyPr>
          <a:lstStyle/>
          <a:p>
            <a:pPr>
              <a:lnSpc>
                <a:spcPct val="130000"/>
              </a:lnSpc>
            </a:pPr>
            <a:r>
              <a:rPr lang="zh-CN" altLang="en-US" sz="3000" dirty="0">
                <a:solidFill>
                  <a:schemeClr val="bg1"/>
                </a:solidFill>
                <a:latin typeface="微软雅黑" panose="020B0503020204020204" charset="-122"/>
                <a:ea typeface="微软雅黑" panose="020B0503020204020204" charset="-122"/>
                <a:sym typeface="+mn-ea"/>
              </a:rPr>
              <a:t>系统后台的协查通报、车辆、新闻模块的编写。</a:t>
            </a:r>
            <a:endParaRPr lang="en-US" altLang="zh-CN" sz="3000" dirty="0">
              <a:solidFill>
                <a:schemeClr val="bg1"/>
              </a:solidFill>
              <a:latin typeface="微软雅黑" panose="020B0503020204020204" charset="-122"/>
              <a:ea typeface="微软雅黑" panose="020B0503020204020204" charset="-122"/>
            </a:endParaRPr>
          </a:p>
        </p:txBody>
      </p:sp>
      <p:sp>
        <p:nvSpPr>
          <p:cNvPr id="29" name="矩形 28"/>
          <p:cNvSpPr/>
          <p:nvPr/>
        </p:nvSpPr>
        <p:spPr>
          <a:xfrm>
            <a:off x="3471927" y="4750728"/>
            <a:ext cx="8087441" cy="1292658"/>
          </a:xfrm>
          <a:prstGeom prst="rect">
            <a:avLst/>
          </a:prstGeom>
        </p:spPr>
        <p:txBody>
          <a:bodyPr wrap="square" lIns="91436" tIns="45718" rIns="91436" bIns="45718">
            <a:spAutoFit/>
          </a:bodyPr>
          <a:lstStyle/>
          <a:p>
            <a:pPr>
              <a:lnSpc>
                <a:spcPct val="130000"/>
              </a:lnSpc>
            </a:pPr>
            <a:r>
              <a:rPr lang="zh-CN" altLang="en-US" sz="3000" dirty="0">
                <a:solidFill>
                  <a:schemeClr val="bg1"/>
                </a:solidFill>
                <a:latin typeface="微软雅黑" panose="020B0503020204020204" charset="-122"/>
                <a:ea typeface="微软雅黑" panose="020B0503020204020204" charset="-122"/>
                <a:sym typeface="+mn-ea"/>
              </a:rPr>
              <a:t>微信公众号平台的接入，自定义菜单的创建，消息的推发送。</a:t>
            </a:r>
            <a:endParaRPr lang="zh-CN" altLang="en-US" sz="300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2807274" y="252859"/>
            <a:ext cx="938472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45" name="文本框 44"/>
          <p:cNvSpPr txBox="1"/>
          <p:nvPr/>
        </p:nvSpPr>
        <p:spPr>
          <a:xfrm>
            <a:off x="647719" y="267583"/>
            <a:ext cx="1705610" cy="481965"/>
          </a:xfrm>
          <a:prstGeom prst="rect">
            <a:avLst/>
          </a:prstGeom>
          <a:noFill/>
        </p:spPr>
        <p:txBody>
          <a:bodyPr wrap="none" lIns="91436" tIns="45718" rIns="91436" bIns="45718" rtlCol="0">
            <a:spAutoFit/>
          </a:bodyPr>
          <a:lstStyle/>
          <a:p>
            <a:pPr algn="l"/>
            <a:r>
              <a:rPr lang="zh-CN" altLang="en-US" sz="2400" spc="600" dirty="0">
                <a:solidFill>
                  <a:schemeClr val="tx2"/>
                </a:solidFill>
                <a:latin typeface="微软雅黑" panose="020B0503020204020204" charset="-122"/>
                <a:ea typeface="微软雅黑" panose="020B0503020204020204" charset="-122"/>
                <a:sym typeface="+mn-ea"/>
              </a:rPr>
              <a:t>个人亮点</a:t>
            </a:r>
            <a:endParaRPr lang="zh-CN" altLang="en-US" sz="2400" spc="600" dirty="0">
              <a:solidFill>
                <a:schemeClr val="tx2"/>
              </a:solidFill>
              <a:latin typeface="微软雅黑" panose="020B0503020204020204" charset="-122"/>
              <a:ea typeface="微软雅黑" panose="020B0503020204020204" charset="-122"/>
            </a:endParaRPr>
          </a:p>
        </p:txBody>
      </p:sp>
      <p:grpSp>
        <p:nvGrpSpPr>
          <p:cNvPr id="47" name="组 46"/>
          <p:cNvGrpSpPr/>
          <p:nvPr/>
        </p:nvGrpSpPr>
        <p:grpSpPr>
          <a:xfrm>
            <a:off x="9284091" y="252859"/>
            <a:ext cx="2907908" cy="484288"/>
            <a:chOff x="9284089" y="252856"/>
            <a:chExt cx="2907908" cy="484288"/>
          </a:xfrm>
        </p:grpSpPr>
        <p:grpSp>
          <p:nvGrpSpPr>
            <p:cNvPr id="48" name="组 47"/>
            <p:cNvGrpSpPr/>
            <p:nvPr/>
          </p:nvGrpSpPr>
          <p:grpSpPr>
            <a:xfrm>
              <a:off x="11454105" y="252856"/>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9" name="文本框 48"/>
            <p:cNvSpPr txBox="1"/>
            <p:nvPr/>
          </p:nvSpPr>
          <p:spPr>
            <a:xfrm>
              <a:off x="9284089" y="339568"/>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charset="-122"/>
                <a:cs typeface="Segoe UI Semilight" panose="020B0402040204020203" pitchFamily="34" charset="0"/>
              </a:endParaRPr>
            </a:p>
          </p:txBody>
        </p:sp>
      </p:grpSp>
      <p:grpSp>
        <p:nvGrpSpPr>
          <p:cNvPr id="35" name="组合 34"/>
          <p:cNvGrpSpPr/>
          <p:nvPr/>
        </p:nvGrpSpPr>
        <p:grpSpPr>
          <a:xfrm>
            <a:off x="447061" y="1062809"/>
            <a:ext cx="1755700" cy="1890765"/>
            <a:chOff x="4925753" y="1651222"/>
            <a:chExt cx="1755700" cy="1890765"/>
          </a:xfrm>
        </p:grpSpPr>
        <p:sp>
          <p:nvSpPr>
            <p:cNvPr id="36" name="圆角矩形 35"/>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7" name="圆角矩形 36"/>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a:latin typeface="微软雅黑" panose="020B0503020204020204" pitchFamily="34" charset="-122"/>
                  <a:ea typeface="微软雅黑" panose="020B0503020204020204" pitchFamily="34" charset="-122"/>
                </a:rPr>
                <a:t>负责</a:t>
              </a:r>
            </a:p>
            <a:p>
              <a:pPr algn="ctr">
                <a:lnSpc>
                  <a:spcPct val="130000"/>
                </a:lnSpc>
              </a:pPr>
              <a:r>
                <a:rPr lang="zh-CN" altLang="en-US" sz="4000" dirty="0">
                  <a:latin typeface="微软雅黑" panose="020B0503020204020204" pitchFamily="34" charset="-122"/>
                  <a:ea typeface="微软雅黑" panose="020B0503020204020204" pitchFamily="34" charset="-122"/>
                </a:rPr>
                <a:t>内容</a:t>
              </a:r>
            </a:p>
          </p:txBody>
        </p:sp>
      </p:grpSp>
      <p:sp>
        <p:nvSpPr>
          <p:cNvPr id="38" name="文本框 37"/>
          <p:cNvSpPr txBox="1"/>
          <p:nvPr/>
        </p:nvSpPr>
        <p:spPr>
          <a:xfrm>
            <a:off x="888047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胡永燊</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林孜</a:t>
            </a:r>
          </a:p>
        </p:txBody>
      </p:sp>
    </p:spTree>
    <p:extLst>
      <p:ext uri="{BB962C8B-B14F-4D97-AF65-F5344CB8AC3E}">
        <p14:creationId xmlns:p14="http://schemas.microsoft.com/office/powerpoint/2010/main" val="2903672797"/>
      </p:ext>
    </p:extLst>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338584"/>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8047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胡永燊</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林孜</a:t>
            </a:r>
          </a:p>
        </p:txBody>
      </p:sp>
      <p:pic>
        <p:nvPicPr>
          <p:cNvPr id="12290" name="图片 2"/>
          <p:cNvPicPr>
            <a:picLocks noChangeAspect="1"/>
          </p:cNvPicPr>
          <p:nvPr/>
        </p:nvPicPr>
        <p:blipFill rotWithShape="1">
          <a:blip r:embed="rId2"/>
          <a:srcRect l="5439" t="8114" r="5375" b="13336"/>
          <a:stretch/>
        </p:blipFill>
        <p:spPr>
          <a:xfrm>
            <a:off x="1655838" y="1811961"/>
            <a:ext cx="6863280" cy="2706646"/>
          </a:xfrm>
          <a:prstGeom prst="rect">
            <a:avLst/>
          </a:prstGeom>
          <a:noFill/>
          <a:ln w="9525">
            <a:noFill/>
          </a:ln>
        </p:spPr>
      </p:pic>
      <p:sp>
        <p:nvSpPr>
          <p:cNvPr id="4" name="文本框 3"/>
          <p:cNvSpPr txBox="1"/>
          <p:nvPr/>
        </p:nvSpPr>
        <p:spPr>
          <a:xfrm>
            <a:off x="9170147" y="1738422"/>
            <a:ext cx="2168525" cy="3452813"/>
          </a:xfrm>
          <a:prstGeom prst="rect">
            <a:avLst/>
          </a:prstGeom>
          <a:noFill/>
          <a:ln w="9525">
            <a:noFill/>
          </a:ln>
        </p:spPr>
        <p:txBody>
          <a:bodyPr wrap="square" anchor="t">
            <a:spAutoFit/>
          </a:bodyPr>
          <a:lstStyle/>
          <a:p>
            <a:pPr lvl="0" indent="0" fontAlgn="base"/>
            <a:r>
              <a:rPr lang="en-US" altLang="zh-CN" sz="1690" strike="noStrike" noProof="1">
                <a:latin typeface="Arial" panose="020B0604020202020204" pitchFamily="34" charset="0"/>
                <a:ea typeface="微软雅黑" panose="020B0503020204020204" pitchFamily="34" charset="-122"/>
                <a:cs typeface="+mn-ea"/>
              </a:rPr>
              <a:t>   </a:t>
            </a:r>
            <a:r>
              <a:rPr lang="zh-CN" altLang="en-US" sz="1690" strike="noStrike" noProof="1">
                <a:latin typeface="Arial" panose="020B0604020202020204" pitchFamily="34" charset="0"/>
                <a:ea typeface="微软雅黑" panose="020B0503020204020204" pitchFamily="34" charset="-122"/>
                <a:cs typeface="+mn-ea"/>
              </a:rPr>
              <a:t>微信服务器就相当于一个转发服务器，</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     终端（手机、Pad等）发起请求至微信服务器，微信服务器，然后将请求转发给自定义服务。</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     服务处理完毕，然后挥发给微信服务器，微信服务器再将具体响应回复到终端。</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通信协议为：HTTP</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数据格式为：XML</a:t>
            </a:r>
            <a:endParaRPr lang="zh-CN" altLang="en-US" sz="1690" strike="noStrike" noProof="1">
              <a:latin typeface="Arial" panose="020B0604020202020204" pitchFamily="34" charset="0"/>
              <a:ea typeface="微软雅黑" panose="020B0503020204020204" pitchFamily="34" charset="-122"/>
            </a:endParaRPr>
          </a:p>
        </p:txBody>
      </p:sp>
      <p:sp>
        <p:nvSpPr>
          <p:cNvPr id="3" name="文本框 2"/>
          <p:cNvSpPr txBox="1"/>
          <p:nvPr/>
        </p:nvSpPr>
        <p:spPr>
          <a:xfrm>
            <a:off x="2392747" y="4818252"/>
            <a:ext cx="5483225" cy="1138238"/>
          </a:xfrm>
          <a:prstGeom prst="rect">
            <a:avLst/>
          </a:prstGeom>
          <a:noFill/>
          <a:ln w="9525">
            <a:noFill/>
          </a:ln>
        </p:spPr>
        <p:txBody>
          <a:bodyPr wrap="square" anchor="t">
            <a:spAutoFit/>
          </a:bodyPr>
          <a:lstStyle/>
          <a:p>
            <a:pPr lvl="0" indent="0" fontAlgn="base"/>
            <a:r>
              <a:rPr lang="en-US" altLang="zh-CN" sz="1690" strike="noStrike" noProof="1">
                <a:latin typeface="Arial" panose="020B0604020202020204" pitchFamily="34" charset="0"/>
                <a:ea typeface="微软雅黑" panose="020B0503020204020204" pitchFamily="34" charset="-122"/>
                <a:cs typeface="+mn-ea"/>
              </a:rPr>
              <a:t>  </a:t>
            </a:r>
            <a:r>
              <a:rPr lang="zh-CN" altLang="en-US" sz="1690" strike="noStrike" noProof="1">
                <a:latin typeface="Arial" panose="020B0604020202020204" pitchFamily="34" charset="0"/>
                <a:ea typeface="微软雅黑" panose="020B0503020204020204" pitchFamily="34" charset="-122"/>
                <a:cs typeface="+mn-ea"/>
              </a:rPr>
              <a:t>其实，我们需要做的事情，就是对HTTP请求，做出响应。</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  具体的请求内容，我们按照特定的XML格式去解析，处理完毕后，也要按照特定的XML格式返回。</a:t>
            </a:r>
            <a:endParaRPr lang="zh-CN" altLang="en-US" sz="1690" strike="noStrike" noProof="1">
              <a:latin typeface="Arial" panose="020B0604020202020204" pitchFamily="34" charset="0"/>
              <a:ea typeface="微软雅黑" panose="020B0503020204020204" pitchFamily="34" charset="-122"/>
            </a:endParaRPr>
          </a:p>
        </p:txBody>
      </p:sp>
      <p:sp>
        <p:nvSpPr>
          <p:cNvPr id="34" name="圆角矩形 33"/>
          <p:cNvSpPr/>
          <p:nvPr/>
        </p:nvSpPr>
        <p:spPr>
          <a:xfrm rot="10800000" flipV="1">
            <a:off x="4113476" y="1021201"/>
            <a:ext cx="2700876"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smtClean="0"/>
              <a:t>微信连接基本原理</a:t>
            </a:r>
            <a:endParaRPr lang="zh-CN" altLang="en-US" sz="2400" dirty="0"/>
          </a:p>
        </p:txBody>
      </p:sp>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338584"/>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8047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胡永燊</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林孜</a:t>
            </a:r>
          </a:p>
        </p:txBody>
      </p:sp>
      <p:sp>
        <p:nvSpPr>
          <p:cNvPr id="23" name="文本框 22"/>
          <p:cNvSpPr txBox="1"/>
          <p:nvPr/>
        </p:nvSpPr>
        <p:spPr>
          <a:xfrm>
            <a:off x="1049740" y="1859895"/>
            <a:ext cx="6880315" cy="4401205"/>
          </a:xfrm>
          <a:prstGeom prst="rect">
            <a:avLst/>
          </a:prstGeom>
          <a:noFill/>
          <a:ln w="9525">
            <a:noFill/>
          </a:ln>
        </p:spPr>
        <p:txBody>
          <a:bodyPr wrap="square">
            <a:spAutoFit/>
          </a:bodyPr>
          <a:lstStyle/>
          <a:p>
            <a:r>
              <a:rPr lang="en-US" altLang="zh-CN" sz="2000" noProof="1">
                <a:cs typeface="+mn-ea"/>
              </a:rPr>
              <a:t>1.</a:t>
            </a:r>
            <a:r>
              <a:rPr lang="zh-CN" altLang="en-US" sz="2000" noProof="1">
                <a:cs typeface="+mn-ea"/>
              </a:rPr>
              <a:t>配置参数</a:t>
            </a:r>
            <a:endParaRPr lang="zh-CN" altLang="en-US" sz="2000" noProof="1"/>
          </a:p>
          <a:p>
            <a:r>
              <a:rPr lang="zh-CN" altLang="en-US" sz="2000" noProof="1">
                <a:cs typeface="+mn-ea"/>
              </a:rPr>
              <a:t>URL: 开发者应用访问地址，以“http://101.201.233.</a:t>
            </a:r>
            <a:r>
              <a:rPr lang="en-US" altLang="zh-CN" sz="2000" noProof="1">
                <a:cs typeface="+mn-ea"/>
              </a:rPr>
              <a:t>0</a:t>
            </a:r>
            <a:r>
              <a:rPr lang="zh-CN" altLang="en-US" sz="2000" noProof="1">
                <a:cs typeface="+mn-ea"/>
              </a:rPr>
              <a:t>/Project_4/index.php/Admin/Wei”</a:t>
            </a:r>
            <a:endParaRPr lang="zh-CN" altLang="en-US" sz="2000" noProof="1"/>
          </a:p>
          <a:p>
            <a:r>
              <a:rPr lang="zh-CN" altLang="en-US" sz="2000" noProof="1">
                <a:cs typeface="+mn-ea"/>
              </a:rPr>
              <a:t>TOKEN: </a:t>
            </a:r>
            <a:r>
              <a:rPr lang="en-US" altLang="zh-CN" sz="2000" noProof="1">
                <a:cs typeface="+mn-ea"/>
              </a:rPr>
              <a:t>weixintest</a:t>
            </a:r>
            <a:endParaRPr lang="en-US" altLang="zh-CN" sz="2000" noProof="1"/>
          </a:p>
          <a:p>
            <a:r>
              <a:rPr lang="en-US" altLang="zh-CN" sz="2000" noProof="1">
                <a:cs typeface="+mn-ea"/>
              </a:rPr>
              <a:t>2.验证消息的确来自微信服务器</a:t>
            </a:r>
            <a:endParaRPr lang="en-US" altLang="zh-CN" sz="2000" noProof="1"/>
          </a:p>
          <a:p>
            <a:r>
              <a:rPr lang="zh-CN" altLang="en-US" sz="2000" noProof="1">
                <a:cs typeface="+mn-ea"/>
              </a:rPr>
              <a:t>微信服务器发送</a:t>
            </a:r>
            <a:r>
              <a:rPr lang="en-US" altLang="zh-CN" sz="2000" noProof="1">
                <a:cs typeface="+mn-ea"/>
              </a:rPr>
              <a:t>GET</a:t>
            </a:r>
            <a:r>
              <a:rPr lang="zh-CN" altLang="en-US" sz="2000" noProof="1">
                <a:cs typeface="+mn-ea"/>
              </a:rPr>
              <a:t>请求到填写的</a:t>
            </a:r>
            <a:r>
              <a:rPr lang="en-US" altLang="zh-CN" sz="2000" noProof="1">
                <a:cs typeface="+mn-ea"/>
              </a:rPr>
              <a:t>url</a:t>
            </a:r>
            <a:r>
              <a:rPr lang="zh-CN" altLang="en-US" sz="2000" noProof="1">
                <a:cs typeface="+mn-ea"/>
              </a:rPr>
              <a:t>上，会带上四个参数。（</a:t>
            </a:r>
            <a:r>
              <a:rPr lang="en-US" altLang="zh-CN" sz="2000" noProof="1">
                <a:cs typeface="+mn-ea"/>
              </a:rPr>
              <a:t>timestamp</a:t>
            </a:r>
            <a:r>
              <a:rPr lang="zh-CN" altLang="en-US" sz="2000" noProof="1">
                <a:cs typeface="+mn-ea"/>
              </a:rPr>
              <a:t>、</a:t>
            </a:r>
            <a:r>
              <a:rPr lang="en-US" altLang="zh-CN" sz="2000" noProof="1">
                <a:cs typeface="+mn-ea"/>
              </a:rPr>
              <a:t>nonce</a:t>
            </a:r>
            <a:r>
              <a:rPr lang="zh-CN" altLang="en-US" sz="2000" noProof="1">
                <a:cs typeface="+mn-ea"/>
              </a:rPr>
              <a:t>、</a:t>
            </a:r>
            <a:r>
              <a:rPr lang="en-US" altLang="zh-CN" sz="2000" noProof="1">
                <a:cs typeface="+mn-ea"/>
              </a:rPr>
              <a:t>echostr</a:t>
            </a:r>
            <a:r>
              <a:rPr lang="zh-CN" altLang="en-US" sz="2000" noProof="1">
                <a:cs typeface="+mn-ea"/>
              </a:rPr>
              <a:t>、</a:t>
            </a:r>
            <a:r>
              <a:rPr lang="en-US" altLang="zh-CN" sz="2000" noProof="1">
                <a:cs typeface="+mn-ea"/>
              </a:rPr>
              <a:t>signatrue</a:t>
            </a:r>
            <a:r>
              <a:rPr lang="zh-CN" altLang="en-US" sz="2000" noProof="1">
                <a:cs typeface="+mn-ea"/>
              </a:rPr>
              <a:t>）</a:t>
            </a:r>
          </a:p>
          <a:p>
            <a:r>
              <a:rPr lang="en-US" altLang="zh-CN" sz="2000" noProof="1">
                <a:cs typeface="+mn-ea"/>
              </a:rPr>
              <a:t>3.</a:t>
            </a:r>
            <a:r>
              <a:rPr lang="zh-CN" altLang="en-US" sz="2000" noProof="1">
                <a:cs typeface="+mn-ea"/>
              </a:rPr>
              <a:t>对微信加密签名进行校验。</a:t>
            </a:r>
          </a:p>
          <a:p>
            <a:r>
              <a:rPr lang="en-US" altLang="zh-CN" sz="2000" noProof="1">
                <a:cs typeface="+mn-ea"/>
              </a:rPr>
              <a:t>3.</a:t>
            </a:r>
            <a:r>
              <a:rPr lang="zh-CN" altLang="en-US" sz="2000" noProof="1">
                <a:cs typeface="+mn-ea"/>
              </a:rPr>
              <a:t>实现业务逻辑</a:t>
            </a:r>
            <a:endParaRPr lang="zh-CN" altLang="en-US" sz="2000" noProof="1"/>
          </a:p>
          <a:p>
            <a:r>
              <a:rPr lang="zh-CN" altLang="en-US" sz="2000" noProof="1">
                <a:cs typeface="+mn-ea"/>
              </a:rPr>
              <a:t>成为开发者后，用户每次向公众号发送消息、或者产生自定义菜单、或产生微信支付订单等情况时，开发者填写的服务器配置URL将得到微信服务器推送过来的消息和事件，开发者可以依据自身业务逻辑进行响应，如回复消息。</a:t>
            </a:r>
            <a:endParaRPr lang="zh-CN" altLang="en-US" sz="2000" noProof="1"/>
          </a:p>
        </p:txBody>
      </p:sp>
      <p:sp>
        <p:nvSpPr>
          <p:cNvPr id="26" name="圆角矩形 25"/>
          <p:cNvSpPr/>
          <p:nvPr/>
        </p:nvSpPr>
        <p:spPr>
          <a:xfrm rot="10800000" flipV="1">
            <a:off x="4113476" y="1021201"/>
            <a:ext cx="2700876"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r>
              <a:rPr lang="zh-CN" altLang="en-US" sz="2400" noProof="1"/>
              <a:t>微信消息接口配置</a:t>
            </a:r>
            <a:endParaRPr lang="zh-CN" altLang="en-US" sz="2400" noProof="1"/>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038" y="930529"/>
            <a:ext cx="3318642" cy="5222910"/>
          </a:xfrm>
          <a:prstGeom prst="rect">
            <a:avLst/>
          </a:prstGeom>
        </p:spPr>
      </p:pic>
    </p:spTree>
    <p:extLst>
      <p:ext uri="{BB962C8B-B14F-4D97-AF65-F5344CB8AC3E}">
        <p14:creationId xmlns:p14="http://schemas.microsoft.com/office/powerpoint/2010/main" val="335675286"/>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6631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18" name="组合 17"/>
          <p:cNvGrpSpPr/>
          <p:nvPr/>
        </p:nvGrpSpPr>
        <p:grpSpPr>
          <a:xfrm>
            <a:off x="447061" y="1062809"/>
            <a:ext cx="1755700" cy="1890765"/>
            <a:chOff x="4925753" y="1651222"/>
            <a:chExt cx="1755700" cy="1890765"/>
          </a:xfrm>
        </p:grpSpPr>
        <p:sp>
          <p:nvSpPr>
            <p:cNvPr id="19" name="圆角矩形 18"/>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0" name="圆角矩形 19"/>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smtClean="0">
                  <a:latin typeface="微软雅黑" panose="020B0503020204020204" pitchFamily="34" charset="-122"/>
                  <a:ea typeface="微软雅黑" panose="020B0503020204020204" pitchFamily="34" charset="-122"/>
                </a:rPr>
                <a:t>负责</a:t>
              </a:r>
              <a:endParaRPr lang="en-US" altLang="zh-CN" sz="4000" dirty="0" smtClean="0">
                <a:latin typeface="微软雅黑" panose="020B0503020204020204" pitchFamily="34" charset="-122"/>
                <a:ea typeface="微软雅黑" panose="020B0503020204020204" pitchFamily="34" charset="-122"/>
              </a:endParaRPr>
            </a:p>
            <a:p>
              <a:pPr algn="ctr">
                <a:lnSpc>
                  <a:spcPct val="130000"/>
                </a:lnSpc>
              </a:pPr>
              <a:r>
                <a:rPr lang="zh-CN" altLang="en-US" sz="4000" dirty="0" smtClean="0">
                  <a:latin typeface="微软雅黑" panose="020B0503020204020204" pitchFamily="34" charset="-122"/>
                  <a:ea typeface="微软雅黑" panose="020B0503020204020204" pitchFamily="34" charset="-122"/>
                </a:rPr>
                <a:t>内容</a:t>
              </a:r>
              <a:endParaRPr lang="zh-CN" altLang="en-US" sz="4000" dirty="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8967470" y="6388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胡永燊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林孜</a:t>
            </a:r>
          </a:p>
        </p:txBody>
      </p:sp>
      <p:sp>
        <p:nvSpPr>
          <p:cNvPr id="22" name="圆角矩形 21"/>
          <p:cNvSpPr/>
          <p:nvPr/>
        </p:nvSpPr>
        <p:spPr>
          <a:xfrm>
            <a:off x="2762445" y="1910728"/>
            <a:ext cx="8972355" cy="4255319"/>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23" name="圆角矩形 22"/>
          <p:cNvSpPr/>
          <p:nvPr/>
        </p:nvSpPr>
        <p:spPr>
          <a:xfrm>
            <a:off x="2762088" y="1718410"/>
            <a:ext cx="8972355" cy="4255319"/>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24" name="圆角矩形 23"/>
          <p:cNvSpPr/>
          <p:nvPr/>
        </p:nvSpPr>
        <p:spPr>
          <a:xfrm rot="10800000" flipV="1">
            <a:off x="2403150" y="2207109"/>
            <a:ext cx="762083" cy="69931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25" name="圆角矩形 24"/>
          <p:cNvSpPr/>
          <p:nvPr/>
        </p:nvSpPr>
        <p:spPr>
          <a:xfrm rot="10800000" flipV="1">
            <a:off x="2403150" y="4963974"/>
            <a:ext cx="762083" cy="699319"/>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26" name="圆角矩形 25"/>
          <p:cNvSpPr/>
          <p:nvPr/>
        </p:nvSpPr>
        <p:spPr>
          <a:xfrm rot="10800000" flipV="1">
            <a:off x="2403150" y="3126064"/>
            <a:ext cx="762083" cy="699319"/>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27" name="圆角矩形 26"/>
          <p:cNvSpPr/>
          <p:nvPr/>
        </p:nvSpPr>
        <p:spPr>
          <a:xfrm rot="10800000" flipV="1">
            <a:off x="2403150" y="4045018"/>
            <a:ext cx="762083" cy="69931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28" name="矩形 27"/>
          <p:cNvSpPr/>
          <p:nvPr/>
        </p:nvSpPr>
        <p:spPr>
          <a:xfrm>
            <a:off x="3542132" y="2185922"/>
            <a:ext cx="7131572" cy="692493"/>
          </a:xfrm>
          <a:prstGeom prst="rect">
            <a:avLst/>
          </a:prstGeom>
        </p:spPr>
        <p:txBody>
          <a:bodyPr wrap="square" lIns="91436" tIns="45718" rIns="91436" bIns="45718">
            <a:spAutoFit/>
          </a:bodyPr>
          <a:lstStyle/>
          <a:p>
            <a:pPr>
              <a:lnSpc>
                <a:spcPct val="130000"/>
              </a:lnSpc>
            </a:pPr>
            <a:r>
              <a:rPr lang="zh-CN" altLang="en-US" sz="3000" dirty="0" smtClean="0">
                <a:solidFill>
                  <a:schemeClr val="bg1"/>
                </a:solidFill>
                <a:latin typeface="微软雅黑" panose="020B0503020204020204" charset="-122"/>
                <a:ea typeface="微软雅黑" panose="020B0503020204020204" charset="-122"/>
              </a:rPr>
              <a:t>项目的前期准备与版本控制</a:t>
            </a:r>
            <a:endParaRPr lang="zh-CN" altLang="en-US" sz="3000" dirty="0">
              <a:solidFill>
                <a:schemeClr val="bg1"/>
              </a:solidFill>
              <a:latin typeface="微软雅黑" panose="020B0503020204020204" charset="-122"/>
              <a:ea typeface="微软雅黑" panose="020B0503020204020204" charset="-122"/>
            </a:endParaRPr>
          </a:p>
        </p:txBody>
      </p:sp>
      <p:sp>
        <p:nvSpPr>
          <p:cNvPr id="29" name="矩形 28"/>
          <p:cNvSpPr/>
          <p:nvPr/>
        </p:nvSpPr>
        <p:spPr>
          <a:xfrm>
            <a:off x="3590642" y="3071849"/>
            <a:ext cx="7131572" cy="692493"/>
          </a:xfrm>
          <a:prstGeom prst="rect">
            <a:avLst/>
          </a:prstGeom>
        </p:spPr>
        <p:txBody>
          <a:bodyPr wrap="square" lIns="91436" tIns="45718" rIns="91436" bIns="45718">
            <a:spAutoFit/>
          </a:bodyPr>
          <a:lstStyle/>
          <a:p>
            <a:pPr>
              <a:lnSpc>
                <a:spcPct val="130000"/>
              </a:lnSpc>
            </a:pPr>
            <a:r>
              <a:rPr lang="zh-CN" altLang="en-US" sz="3000" dirty="0" smtClean="0">
                <a:solidFill>
                  <a:schemeClr val="bg1"/>
                </a:solidFill>
                <a:latin typeface="微软雅黑" panose="020B0503020204020204" charset="-122"/>
                <a:ea typeface="微软雅黑" panose="020B0503020204020204" charset="-122"/>
              </a:rPr>
              <a:t>后台管理系统的界面与部分模块</a:t>
            </a:r>
            <a:r>
              <a:rPr lang="zh-CN" altLang="en-US" sz="3000" dirty="0" smtClean="0">
                <a:solidFill>
                  <a:schemeClr val="bg1"/>
                </a:solidFill>
                <a:latin typeface="微软雅黑" panose="020B0503020204020204" charset="-122"/>
                <a:ea typeface="微软雅黑" panose="020B0503020204020204" charset="-122"/>
              </a:rPr>
              <a:t>。</a:t>
            </a:r>
            <a:endParaRPr lang="zh-CN" altLang="en-US" sz="3000" dirty="0">
              <a:solidFill>
                <a:schemeClr val="bg1"/>
              </a:solidFill>
              <a:latin typeface="微软雅黑" panose="020B0503020204020204" charset="-122"/>
              <a:ea typeface="微软雅黑" panose="020B0503020204020204" charset="-122"/>
            </a:endParaRPr>
          </a:p>
        </p:txBody>
      </p:sp>
      <p:sp>
        <p:nvSpPr>
          <p:cNvPr id="30" name="矩形 29"/>
          <p:cNvSpPr/>
          <p:nvPr/>
        </p:nvSpPr>
        <p:spPr>
          <a:xfrm>
            <a:off x="3535466" y="3996761"/>
            <a:ext cx="8282020" cy="692493"/>
          </a:xfrm>
          <a:prstGeom prst="rect">
            <a:avLst/>
          </a:prstGeom>
        </p:spPr>
        <p:txBody>
          <a:bodyPr wrap="square" lIns="91436" tIns="45718" rIns="91436" bIns="45718">
            <a:spAutoFit/>
          </a:bodyPr>
          <a:lstStyle/>
          <a:p>
            <a:pPr>
              <a:lnSpc>
                <a:spcPct val="130000"/>
              </a:lnSpc>
            </a:pPr>
            <a:r>
              <a:rPr lang="en-US" altLang="zh-CN" sz="3000" dirty="0" smtClean="0">
                <a:solidFill>
                  <a:schemeClr val="bg1"/>
                </a:solidFill>
                <a:latin typeface="微软雅黑" panose="020B0503020204020204" charset="-122"/>
                <a:ea typeface="微软雅黑" panose="020B0503020204020204" charset="-122"/>
                <a:sym typeface="+mn-ea"/>
              </a:rPr>
              <a:t>App</a:t>
            </a:r>
            <a:r>
              <a:rPr lang="zh-CN" altLang="en-US" sz="3000" dirty="0" smtClean="0">
                <a:solidFill>
                  <a:schemeClr val="bg1"/>
                </a:solidFill>
                <a:latin typeface="微软雅黑" panose="020B0503020204020204" charset="-122"/>
                <a:ea typeface="微软雅黑" panose="020B0503020204020204" charset="-122"/>
                <a:sym typeface="+mn-ea"/>
              </a:rPr>
              <a:t>端协查通报模块。</a:t>
            </a:r>
            <a:endParaRPr lang="en-US" altLang="zh-CN" sz="30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3535466" y="4881572"/>
            <a:ext cx="8087441" cy="692493"/>
          </a:xfrm>
          <a:prstGeom prst="rect">
            <a:avLst/>
          </a:prstGeom>
        </p:spPr>
        <p:txBody>
          <a:bodyPr wrap="square" lIns="91436" tIns="45718" rIns="91436" bIns="45718">
            <a:spAutoFit/>
          </a:bodyPr>
          <a:lstStyle/>
          <a:p>
            <a:pPr>
              <a:lnSpc>
                <a:spcPct val="130000"/>
              </a:lnSpc>
            </a:pPr>
            <a:r>
              <a:rPr lang="zh-CN" altLang="en-US" sz="3000" dirty="0" smtClean="0">
                <a:solidFill>
                  <a:schemeClr val="bg1"/>
                </a:solidFill>
                <a:latin typeface="微软雅黑" panose="020B0503020204020204" charset="-122"/>
                <a:ea typeface="微软雅黑" panose="020B0503020204020204" charset="-122"/>
              </a:rPr>
              <a:t>进度把控与文档整理。</a:t>
            </a:r>
            <a:endParaRPr lang="zh-CN" altLang="en-US" sz="3000" dirty="0">
              <a:solidFill>
                <a:schemeClr val="bg1"/>
              </a:solidFill>
              <a:latin typeface="微软雅黑" panose="020B0503020204020204" charset="-122"/>
              <a:ea typeface="微软雅黑" panose="020B0503020204020204" charset="-122"/>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19"/>
          <p:cNvSpPr/>
          <p:nvPr/>
        </p:nvSpPr>
        <p:spPr>
          <a:xfrm>
            <a:off x="4862681" y="2884521"/>
            <a:ext cx="2259019" cy="2236715"/>
          </a:xfrm>
          <a:prstGeom prst="ellipse">
            <a:avLst/>
          </a:prstGeom>
          <a:solidFill>
            <a:srgbClr val="4472C4">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5042785" y="2594956"/>
            <a:ext cx="2418483" cy="2515367"/>
            <a:chOff x="4721608" y="1835707"/>
            <a:chExt cx="1879634" cy="1954931"/>
          </a:xfrm>
          <a:solidFill>
            <a:srgbClr val="4472C4">
              <a:alpha val="39000"/>
            </a:srgbClr>
          </a:solidFill>
        </p:grpSpPr>
        <p:sp>
          <p:nvSpPr>
            <p:cNvPr id="20" name="圆角矩形 19"/>
            <p:cNvSpPr/>
            <p:nvPr/>
          </p:nvSpPr>
          <p:spPr>
            <a:xfrm>
              <a:off x="4721608" y="1835707"/>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4845543" y="2052274"/>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sp>
        <p:nvSpPr>
          <p:cNvPr id="2" name="矩形 1"/>
          <p:cNvSpPr/>
          <p:nvPr/>
        </p:nvSpPr>
        <p:spPr>
          <a:xfrm>
            <a:off x="5398017" y="3023612"/>
            <a:ext cx="1527435" cy="1692769"/>
          </a:xfrm>
          <a:prstGeom prst="rect">
            <a:avLst/>
          </a:prstGeom>
        </p:spPr>
        <p:txBody>
          <a:bodyPr wrap="square" lIns="91438" tIns="45719" rIns="91438" bIns="45719">
            <a:spAutoFit/>
          </a:bodyPr>
          <a:lstStyle/>
          <a:p>
            <a:pPr algn="ct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组员</a:t>
            </a:r>
            <a:endParaRPr lang="en-US" altLang="zh-CN" sz="40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介绍</a:t>
            </a:r>
          </a:p>
        </p:txBody>
      </p:sp>
      <p:sp>
        <p:nvSpPr>
          <p:cNvPr id="24" name="圆角矩形 23"/>
          <p:cNvSpPr/>
          <p:nvPr/>
        </p:nvSpPr>
        <p:spPr>
          <a:xfrm rot="10800000" flipV="1">
            <a:off x="784904" y="190573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209270" y="1874039"/>
            <a:ext cx="987767" cy="435438"/>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郑翰林</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1297641" y="2242766"/>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01111" y="2320651"/>
            <a:ext cx="3861570" cy="1592742"/>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负责系统框架与服务器的搭建，</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端开发，使用响应式布局适应微信端显示。</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端使用前后台分离技术优化服务器运行。</a:t>
            </a:r>
            <a:endParaRPr lang="en-US" altLang="zh-CN" sz="15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性格沉稳，喜欢钻研，偏好</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后端开发。</a:t>
            </a:r>
            <a:endParaRPr lang="en-US" altLang="zh-CN" sz="15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9" name="圆角矩形 28"/>
          <p:cNvSpPr/>
          <p:nvPr/>
        </p:nvSpPr>
        <p:spPr>
          <a:xfrm rot="10800000" flipV="1">
            <a:off x="784903" y="4044607"/>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1209268" y="4012907"/>
            <a:ext cx="987767" cy="435438"/>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胡永燊</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1297637" y="438163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040336" y="4459517"/>
            <a:ext cx="3532696" cy="1592742"/>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负责微信接口导入与后台管理系统新闻协查通报车辆查询模块的编写。通过微信可以获取到最新的新闻信息。</a:t>
            </a:r>
            <a:endParaRPr lang="en-US" altLang="zh-CN" sz="15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学习能力强，能够快速完成任务，个性活泼善于活跃气氛，偏向</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后台开发。</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4" name="圆角矩形 33"/>
          <p:cNvSpPr/>
          <p:nvPr/>
        </p:nvSpPr>
        <p:spPr>
          <a:xfrm rot="10800000" flipV="1">
            <a:off x="11083920" y="1920667"/>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9679933" y="1874039"/>
            <a:ext cx="816245" cy="435438"/>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郭 清</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8627392" y="2242766"/>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577499" y="2320651"/>
            <a:ext cx="3532695" cy="1292660"/>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负责</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APP</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端的代码编写，百度地图接口导入。</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APP</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端实现拍照上传等功能。</a:t>
            </a:r>
            <a:endParaRPr lang="en-US" altLang="zh-CN" sz="15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对项目认真负责，听从要求，偏好</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后端开发。</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9" name="圆角矩形 38"/>
          <p:cNvSpPr/>
          <p:nvPr/>
        </p:nvSpPr>
        <p:spPr>
          <a:xfrm rot="10800000" flipV="1">
            <a:off x="11083920" y="4059534"/>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9676303" y="4012907"/>
            <a:ext cx="816245" cy="435438"/>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林 孜</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8627392" y="438163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577499" y="4459517"/>
            <a:ext cx="3532695" cy="1892824"/>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小组组长，负责需求分析，日程安排，任务分配等前期工作。项目中总结并完善系统表结构，编写后台管理的登录界面及警员查询案件处理等模块。</a:t>
            </a:r>
            <a:endParaRPr lang="en-US" altLang="zh-CN" sz="15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为人大方有一定的组织能力，对项目认真负责，偏向</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后台开发。</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58" name="文本框 57"/>
          <p:cNvSpPr txBox="1"/>
          <p:nvPr/>
        </p:nvSpPr>
        <p:spPr>
          <a:xfrm>
            <a:off x="662233" y="270134"/>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组员介绍</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传一科技</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6631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 name="文本框 2"/>
          <p:cNvSpPr txBox="1"/>
          <p:nvPr/>
        </p:nvSpPr>
        <p:spPr>
          <a:xfrm>
            <a:off x="8967470" y="6388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胡永燊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林孜</a:t>
            </a:r>
          </a:p>
        </p:txBody>
      </p:sp>
      <p:pic>
        <p:nvPicPr>
          <p:cNvPr id="5" name="图片 4"/>
          <p:cNvPicPr>
            <a:picLocks noChangeAspect="1"/>
          </p:cNvPicPr>
          <p:nvPr/>
        </p:nvPicPr>
        <p:blipFill>
          <a:blip r:embed="rId2"/>
          <a:stretch>
            <a:fillRect/>
          </a:stretch>
        </p:blipFill>
        <p:spPr>
          <a:xfrm>
            <a:off x="1804363" y="1481985"/>
            <a:ext cx="8926819" cy="4012298"/>
          </a:xfrm>
          <a:prstGeom prst="rect">
            <a:avLst/>
          </a:prstGeom>
        </p:spPr>
      </p:pic>
      <p:sp>
        <p:nvSpPr>
          <p:cNvPr id="6" name="椭圆 5"/>
          <p:cNvSpPr/>
          <p:nvPr/>
        </p:nvSpPr>
        <p:spPr>
          <a:xfrm>
            <a:off x="3231931" y="3846786"/>
            <a:ext cx="725214" cy="4414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795344" y="2793123"/>
            <a:ext cx="725214" cy="4414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858703" y="3846786"/>
            <a:ext cx="725214" cy="4414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840712" y="2793123"/>
            <a:ext cx="725214" cy="4414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3092823"/>
      </p:ext>
    </p:extLst>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胡永燊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林孜</a:t>
            </a:r>
          </a:p>
        </p:txBody>
      </p:sp>
      <p:sp>
        <p:nvSpPr>
          <p:cNvPr id="3" name="文本框 2"/>
          <p:cNvSpPr txBox="1"/>
          <p:nvPr/>
        </p:nvSpPr>
        <p:spPr>
          <a:xfrm>
            <a:off x="478790" y="1208405"/>
            <a:ext cx="5255260" cy="1459230"/>
          </a:xfrm>
          <a:prstGeom prst="rect">
            <a:avLst/>
          </a:prstGeom>
          <a:noFill/>
        </p:spPr>
        <p:txBody>
          <a:bodyPr wrap="square" rtlCol="0">
            <a:spAutoFit/>
          </a:bodyPr>
          <a:lstStyle/>
          <a:p>
            <a:r>
              <a:rPr lang="zh-CN" altLang="en-US" sz="2500" dirty="0" smtClean="0"/>
              <a:t>后台搜索模块的简单优化：</a:t>
            </a:r>
          </a:p>
          <a:p>
            <a:r>
              <a:rPr lang="zh-CN" altLang="en-US" sz="2500" dirty="0" smtClean="0"/>
              <a:t>     </a:t>
            </a:r>
            <a:r>
              <a:rPr lang="zh-CN" altLang="en-US" dirty="0" smtClean="0"/>
              <a:t>由于在后台的大部分内容都是用到搜索功能，</a:t>
            </a:r>
            <a:endParaRPr lang="en-US" altLang="zh-CN" dirty="0" smtClean="0"/>
          </a:p>
          <a:p>
            <a:r>
              <a:rPr lang="zh-CN" altLang="en-US" dirty="0" smtClean="0"/>
              <a:t>只需输入表名及条件条数就可以自动生成对应内容的搜索页面</a:t>
            </a:r>
            <a:endParaRPr lang="zh-CN" altLang="en-US" dirty="0"/>
          </a:p>
        </p:txBody>
      </p:sp>
      <p:sp>
        <p:nvSpPr>
          <p:cNvPr id="4" name="文本框 3"/>
          <p:cNvSpPr txBox="1"/>
          <p:nvPr/>
        </p:nvSpPr>
        <p:spPr>
          <a:xfrm>
            <a:off x="200025" y="3347720"/>
            <a:ext cx="6540500" cy="2987675"/>
          </a:xfrm>
          <a:prstGeom prst="rect">
            <a:avLst/>
          </a:prstGeom>
          <a:noFill/>
        </p:spPr>
        <p:txBody>
          <a:bodyPr wrap="square" rtlCol="0">
            <a:spAutoFit/>
          </a:bodyPr>
          <a:lstStyle/>
          <a:p>
            <a:r>
              <a:rPr lang="en-US" altLang="zh-CN"/>
              <a:t>function search ($sheel,$condition,$num){</a:t>
            </a:r>
          </a:p>
          <a:p>
            <a:r>
              <a:rPr lang="en-US" altLang="zh-CN"/>
              <a:t>     $form=M($sheel);//</a:t>
            </a:r>
            <a:r>
              <a:rPr lang="zh-CN" altLang="zh-CN"/>
              <a:t>查询对应表</a:t>
            </a:r>
          </a:p>
          <a:p>
            <a:r>
              <a:rPr lang="en-US" altLang="zh-CN"/>
              <a:t>     $search=I('get.search');//</a:t>
            </a:r>
            <a:r>
              <a:rPr lang="zh-CN" altLang="en-US"/>
              <a:t>获取搜索内容</a:t>
            </a:r>
          </a:p>
          <a:p>
            <a:r>
              <a:rPr lang="en-US" altLang="zh-CN"/>
              <a:t>     $page=new Page();//</a:t>
            </a:r>
            <a:r>
              <a:rPr lang="zh-CN" altLang="en-US"/>
              <a:t>新建分对象</a:t>
            </a:r>
          </a:p>
          <a:p>
            <a:r>
              <a:rPr lang="en-US" altLang="zh-CN">
                <a:sym typeface="+mn-ea"/>
              </a:rPr>
              <a:t>    //</a:t>
            </a:r>
            <a:r>
              <a:rPr lang="zh-CN" altLang="en-US">
                <a:sym typeface="+mn-ea"/>
              </a:rPr>
              <a:t>获得数据</a:t>
            </a:r>
            <a:r>
              <a:rPr lang="en-US" altLang="zh-CN">
                <a:sym typeface="+mn-ea"/>
              </a:rPr>
              <a:t>;</a:t>
            </a:r>
          </a:p>
          <a:p>
            <a:r>
              <a:rPr lang="en-US" altLang="zh-CN"/>
              <a:t>     $form -&gt;where($search) -&gt;where($condition)-&gt;select();</a:t>
            </a:r>
          </a:p>
          <a:p>
            <a:r>
              <a:rPr lang="en-US" altLang="zh-CN"/>
              <a:t>     $page-&gt;setConfig();//</a:t>
            </a:r>
            <a:r>
              <a:rPr lang="zh-CN" altLang="en-US"/>
              <a:t>设定样式</a:t>
            </a:r>
          </a:p>
          <a:p>
            <a:r>
              <a:rPr lang="en-US" altLang="zh-CN"/>
              <a:t>     $this-&gt;display($sheel)//</a:t>
            </a:r>
            <a:r>
              <a:rPr lang="zh-CN" altLang="en-US"/>
              <a:t>调用对应模板显示数据</a:t>
            </a:r>
            <a:r>
              <a:rPr lang="en-US" altLang="zh-CN"/>
              <a:t>	 		</a:t>
            </a:r>
            <a:endParaRPr lang="zh-CN" altLang="en-US"/>
          </a:p>
          <a:p>
            <a:r>
              <a:rPr lang="en-US" altLang="zh-CN"/>
              <a:t>}</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314" y="839421"/>
            <a:ext cx="4217561" cy="5182297"/>
          </a:xfrm>
          <a:prstGeom prst="rect">
            <a:avLst/>
          </a:prstGeom>
        </p:spPr>
      </p:pic>
    </p:spTree>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同侧圆角矩形 22"/>
          <p:cNvSpPr/>
          <p:nvPr/>
        </p:nvSpPr>
        <p:spPr>
          <a:xfrm rot="5400000" flipH="1">
            <a:off x="7814804" y="2273316"/>
            <a:ext cx="622152" cy="4486429"/>
          </a:xfrm>
          <a:prstGeom prst="round2SameRect">
            <a:avLst>
              <a:gd name="adj1" fmla="val 50000"/>
              <a:gd name="adj2" fmla="val 0"/>
            </a:avLst>
          </a:prstGeom>
          <a:solidFill>
            <a:srgbClr val="4472C4">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a:p>
        </p:txBody>
      </p:sp>
      <p:sp>
        <p:nvSpPr>
          <p:cNvPr id="3" name="同侧圆角矩形 2"/>
          <p:cNvSpPr/>
          <p:nvPr/>
        </p:nvSpPr>
        <p:spPr>
          <a:xfrm rot="16200000">
            <a:off x="3526175" y="-357095"/>
            <a:ext cx="622152" cy="4486429"/>
          </a:xfrm>
          <a:prstGeom prst="round2SameRect">
            <a:avLst>
              <a:gd name="adj1" fmla="val 50000"/>
              <a:gd name="adj2" fmla="val 0"/>
            </a:avLst>
          </a:prstGeom>
          <a:solidFill>
            <a:srgbClr val="4472C4">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a:p>
        </p:txBody>
      </p:sp>
      <p:sp>
        <p:nvSpPr>
          <p:cNvPr id="21" name="圆角矩形 20"/>
          <p:cNvSpPr/>
          <p:nvPr/>
        </p:nvSpPr>
        <p:spPr>
          <a:xfrm>
            <a:off x="4357762" y="1553782"/>
            <a:ext cx="3306471" cy="3273825"/>
          </a:xfrm>
          <a:prstGeom prst="ellipse">
            <a:avLst/>
          </a:prstGeom>
          <a:solidFill>
            <a:schemeClr val="bg1"/>
          </a:solidFill>
          <a:ln w="15875">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0" name="圆角矩形 20"/>
          <p:cNvSpPr/>
          <p:nvPr/>
        </p:nvSpPr>
        <p:spPr>
          <a:xfrm>
            <a:off x="4490373" y="1685087"/>
            <a:ext cx="3041243" cy="3011215"/>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22" name="文本框 21"/>
          <p:cNvSpPr txBox="1"/>
          <p:nvPr/>
        </p:nvSpPr>
        <p:spPr>
          <a:xfrm>
            <a:off x="4742554" y="2172848"/>
            <a:ext cx="2639239" cy="1991360"/>
          </a:xfrm>
          <a:prstGeom prst="rect">
            <a:avLst/>
          </a:prstGeom>
          <a:noFill/>
        </p:spPr>
        <p:txBody>
          <a:bodyPr wrap="square" lIns="91438" tIns="45719" rIns="91438" bIns="45719" rtlCol="0">
            <a:spAutoFit/>
          </a:bodyPr>
          <a:lstStyle/>
          <a:p>
            <a:pPr>
              <a:lnSpc>
                <a:spcPct val="130000"/>
              </a:lnSpc>
            </a:pPr>
            <a:r>
              <a:rPr lang="en-US" altLang="zh-CN" sz="4800" dirty="0">
                <a:solidFill>
                  <a:schemeClr val="bg1"/>
                </a:solidFill>
                <a:latin typeface="Calibri" panose="020F0502020204030204" pitchFamily="34" charset="0"/>
              </a:rPr>
              <a:t>MD5+Salt</a:t>
            </a:r>
          </a:p>
          <a:p>
            <a:pPr>
              <a:lnSpc>
                <a:spcPct val="130000"/>
              </a:lnSpc>
            </a:pPr>
            <a:r>
              <a:rPr lang="zh-CN" altLang="en-US" sz="4800" dirty="0">
                <a:solidFill>
                  <a:schemeClr val="bg1"/>
                </a:solidFill>
                <a:latin typeface="Calibri" panose="020F0502020204030204" pitchFamily="34" charset="0"/>
              </a:rPr>
              <a:t>加密算法</a:t>
            </a:r>
          </a:p>
        </p:txBody>
      </p:sp>
      <p:sp>
        <p:nvSpPr>
          <p:cNvPr id="25" name="矩形 24"/>
          <p:cNvSpPr/>
          <p:nvPr/>
        </p:nvSpPr>
        <p:spPr>
          <a:xfrm>
            <a:off x="1820567" y="1624762"/>
            <a:ext cx="1307443" cy="486410"/>
          </a:xfrm>
          <a:prstGeom prst="rect">
            <a:avLst/>
          </a:prstGeom>
        </p:spPr>
        <p:txBody>
          <a:bodyPr wrap="square" lIns="91436" tIns="45718" rIns="91436" bIns="45718">
            <a:spAutoFit/>
          </a:bodyPr>
          <a:lstStyle/>
          <a:p>
            <a:pPr>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必要性</a:t>
            </a:r>
          </a:p>
        </p:txBody>
      </p:sp>
      <p:sp>
        <p:nvSpPr>
          <p:cNvPr id="26" name="矩形 25"/>
          <p:cNvSpPr/>
          <p:nvPr/>
        </p:nvSpPr>
        <p:spPr>
          <a:xfrm>
            <a:off x="8821589" y="4316475"/>
            <a:ext cx="1307443" cy="486410"/>
          </a:xfrm>
          <a:prstGeom prst="rect">
            <a:avLst/>
          </a:prstGeom>
        </p:spPr>
        <p:txBody>
          <a:bodyPr wrap="square" lIns="91436" tIns="45718" rIns="91436" bIns="45718">
            <a:spAutoFit/>
          </a:bodyPr>
          <a:lstStyle/>
          <a:p>
            <a:pPr>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安全性</a:t>
            </a:r>
          </a:p>
        </p:txBody>
      </p:sp>
      <p:sp>
        <p:nvSpPr>
          <p:cNvPr id="27" name="矩形 26"/>
          <p:cNvSpPr/>
          <p:nvPr/>
        </p:nvSpPr>
        <p:spPr>
          <a:xfrm>
            <a:off x="992505" y="2477770"/>
            <a:ext cx="3365500" cy="2446020"/>
          </a:xfrm>
          <a:prstGeom prst="rect">
            <a:avLst/>
          </a:prstGeom>
        </p:spPr>
        <p:txBody>
          <a:bodyPr wrap="square" lIns="91436" tIns="45718" rIns="91436" bIns="45718">
            <a:spAutoFit/>
          </a:bodyPr>
          <a:lstStyle/>
          <a:p>
            <a:pPr>
              <a:lnSpc>
                <a:spcPct val="130000"/>
              </a:lnSpc>
            </a:pPr>
            <a:r>
              <a:rPr lang="en-US" altLang="zh-CN" sz="17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700" dirty="0">
                <a:solidFill>
                  <a:schemeClr val="bg2">
                    <a:lumMod val="50000"/>
                  </a:schemeClr>
                </a:solidFill>
                <a:latin typeface="微软雅黑" panose="020B0503020204020204" pitchFamily="34" charset="-122"/>
                <a:ea typeface="微软雅黑" panose="020B0503020204020204" pitchFamily="34" charset="-122"/>
              </a:rPr>
              <a:t>如今用户的密码信息一般都以密文保存在数据库中。但是若系统被外部破解时，数据库泄露时候大部分的一次散列密文会轻易的通过彩虹表或散列字典破解造成用户密码明文被不良居心的人得到。</a:t>
            </a:r>
            <a:endParaRPr lang="en-US" altLang="zh-CN" sz="17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flipH="1">
            <a:off x="2832077" y="3751480"/>
            <a:ext cx="1005177"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7633816" y="1332513"/>
            <a:ext cx="3635375" cy="2813074"/>
          </a:xfrm>
          <a:prstGeom prst="rect">
            <a:avLst/>
          </a:prstGeom>
        </p:spPr>
        <p:txBody>
          <a:bodyPr wrap="square" lIns="91436" tIns="45718" rIns="91436" bIns="45718">
            <a:spAutoFit/>
          </a:bodyPr>
          <a:lstStyle/>
          <a:p>
            <a:pPr>
              <a:lnSpc>
                <a:spcPct val="130000"/>
              </a:lnSpc>
            </a:pPr>
            <a:r>
              <a:rPr lang="zh-CN" altLang="en-US" sz="1700" dirty="0">
                <a:solidFill>
                  <a:schemeClr val="bg2">
                    <a:lumMod val="50000"/>
                  </a:schemeClr>
                </a:solidFill>
                <a:latin typeface="微软雅黑" panose="020B0503020204020204" pitchFamily="34" charset="-122"/>
                <a:ea typeface="微软雅黑" panose="020B0503020204020204" pitchFamily="34" charset="-122"/>
              </a:rPr>
              <a:t>后台管理的账号安全性十分重要所以系统使用</a:t>
            </a:r>
            <a:r>
              <a:rPr lang="en-US" altLang="zh-CN" sz="1700" b="1" dirty="0">
                <a:solidFill>
                  <a:schemeClr val="bg2">
                    <a:lumMod val="50000"/>
                  </a:schemeClr>
                </a:solidFill>
                <a:latin typeface="微软雅黑" panose="020B0503020204020204" pitchFamily="34" charset="-122"/>
                <a:ea typeface="微软雅黑" panose="020B0503020204020204" pitchFamily="34" charset="-122"/>
              </a:rPr>
              <a:t>username+password</a:t>
            </a:r>
            <a:r>
              <a:rPr lang="zh-CN" altLang="en-US" sz="1700" dirty="0">
                <a:solidFill>
                  <a:schemeClr val="bg2">
                    <a:lumMod val="50000"/>
                  </a:schemeClr>
                </a:solidFill>
                <a:latin typeface="微软雅黑" panose="020B0503020204020204" pitchFamily="34" charset="-122"/>
                <a:ea typeface="微软雅黑" panose="020B0503020204020204" pitchFamily="34" charset="-122"/>
              </a:rPr>
              <a:t>的方法来给密码加</a:t>
            </a:r>
            <a:r>
              <a:rPr lang="en-US" altLang="zh-CN" sz="1700" b="1" dirty="0">
                <a:solidFill>
                  <a:schemeClr val="bg2">
                    <a:lumMod val="50000"/>
                  </a:schemeClr>
                </a:solidFill>
                <a:latin typeface="微软雅黑" panose="020B0503020204020204" pitchFamily="34" charset="-122"/>
                <a:ea typeface="微软雅黑" panose="020B0503020204020204" pitchFamily="34" charset="-122"/>
              </a:rPr>
              <a:t>salt</a:t>
            </a:r>
            <a:r>
              <a:rPr lang="zh-CN" altLang="en-US" sz="1700" dirty="0">
                <a:solidFill>
                  <a:schemeClr val="bg2">
                    <a:lumMod val="50000"/>
                  </a:schemeClr>
                </a:solidFill>
                <a:latin typeface="微软雅黑" panose="020B0503020204020204" pitchFamily="34" charset="-122"/>
                <a:ea typeface="微软雅黑" panose="020B0503020204020204" pitchFamily="34" charset="-122"/>
              </a:rPr>
              <a:t>，其中用户名因为是不可修改的所以将他作为</a:t>
            </a:r>
            <a:r>
              <a:rPr lang="en-US" altLang="zh-CN" sz="1700" dirty="0">
                <a:solidFill>
                  <a:schemeClr val="bg2">
                    <a:lumMod val="50000"/>
                  </a:schemeClr>
                </a:solidFill>
                <a:latin typeface="微软雅黑" panose="020B0503020204020204" pitchFamily="34" charset="-122"/>
                <a:ea typeface="微软雅黑" panose="020B0503020204020204" pitchFamily="34" charset="-122"/>
              </a:rPr>
              <a:t>salt</a:t>
            </a:r>
            <a:r>
              <a:rPr lang="zh-CN" altLang="en-US" sz="1700" dirty="0">
                <a:solidFill>
                  <a:schemeClr val="bg2">
                    <a:lumMod val="50000"/>
                  </a:schemeClr>
                </a:solidFill>
                <a:latin typeface="微软雅黑" panose="020B0503020204020204" pitchFamily="34" charset="-122"/>
                <a:ea typeface="微软雅黑" panose="020B0503020204020204" pitchFamily="34" charset="-122"/>
              </a:rPr>
              <a:t>与密码明文串联后加密得到密文存入数据库中。这样即使得到了密文与用户名也很难通过彩虹表对照破解</a:t>
            </a:r>
          </a:p>
        </p:txBody>
      </p:sp>
      <p:cxnSp>
        <p:nvCxnSpPr>
          <p:cNvPr id="40" name="直接连接符 39"/>
          <p:cNvCxnSpPr/>
          <p:nvPr/>
        </p:nvCxnSpPr>
        <p:spPr>
          <a:xfrm flipH="1">
            <a:off x="8154626" y="2871028"/>
            <a:ext cx="1005177"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a:xfrm rot="10800000" flipV="1">
            <a:off x="914832" y="5442673"/>
            <a:ext cx="1299872"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r>
              <a:rPr lang="zh-CN" altLang="en-US" sz="2000" dirty="0">
                <a:latin typeface="微软雅黑" panose="020B0503020204020204" pitchFamily="34" charset="-122"/>
                <a:ea typeface="微软雅黑" panose="020B0503020204020204" pitchFamily="34" charset="-122"/>
              </a:rPr>
              <a:t>方法优化</a:t>
            </a:r>
          </a:p>
        </p:txBody>
      </p:sp>
      <p:sp>
        <p:nvSpPr>
          <p:cNvPr id="50" name="矩形 49"/>
          <p:cNvSpPr/>
          <p:nvPr/>
        </p:nvSpPr>
        <p:spPr>
          <a:xfrm>
            <a:off x="2448972" y="5178864"/>
            <a:ext cx="8239260" cy="1052592"/>
          </a:xfrm>
          <a:prstGeom prst="rect">
            <a:avLst/>
          </a:prstGeom>
        </p:spPr>
        <p:txBody>
          <a:bodyPr wrap="square" lIns="91436" tIns="45718" rIns="91436" bIns="45718">
            <a:spAutoFit/>
          </a:bodyPr>
          <a:lstStyle/>
          <a:p>
            <a:pPr>
              <a:lnSpc>
                <a:spcPct val="13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该算法只能用户用户名变得情况，若用户信息可以更改可以利用密码</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明文</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拼接</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随机数</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-&gt;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进行加密</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-&gt;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密文与随机数按规则拼接后存入数据库</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验证时先按规则从密文中取得随机数</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-&gt;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将其与密码明文拼接进行散列</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-&gt;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与剩下的密文比较</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这样可以适应大部分的情况</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a:t>
            </a:r>
          </a:p>
        </p:txBody>
      </p:sp>
      <p:sp>
        <p:nvSpPr>
          <p:cNvPr id="64" name="矩形 63"/>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65" name="圆角矩形 64"/>
          <p:cNvSpPr/>
          <p:nvPr/>
        </p:nvSpPr>
        <p:spPr>
          <a:xfrm rot="10800000" flipV="1">
            <a:off x="-5662" y="251457"/>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p>
        </p:txBody>
      </p:sp>
      <p:sp>
        <p:nvSpPr>
          <p:cNvPr id="66" name="文本框 65"/>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p>
        </p:txBody>
      </p:sp>
      <p:grpSp>
        <p:nvGrpSpPr>
          <p:cNvPr id="69" name="组 68"/>
          <p:cNvGrpSpPr/>
          <p:nvPr/>
        </p:nvGrpSpPr>
        <p:grpSpPr>
          <a:xfrm>
            <a:off x="11466195" y="249555"/>
            <a:ext cx="737870" cy="484505"/>
            <a:chOff x="11454105" y="252856"/>
            <a:chExt cx="737892" cy="484288"/>
          </a:xfrm>
        </p:grpSpPr>
        <p:grpSp>
          <p:nvGrpSpPr>
            <p:cNvPr id="71" name="组 70"/>
            <p:cNvGrpSpPr/>
            <p:nvPr/>
          </p:nvGrpSpPr>
          <p:grpSpPr>
            <a:xfrm>
              <a:off x="12039604" y="252856"/>
              <a:ext cx="152393" cy="484287"/>
              <a:chOff x="12039604" y="252856"/>
              <a:chExt cx="152393" cy="484287"/>
            </a:xfrm>
          </p:grpSpPr>
          <p:sp>
            <p:nvSpPr>
              <p:cNvPr id="75" name="圆角矩形 7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99"/>
            <p:cNvGrpSpPr/>
            <p:nvPr/>
          </p:nvGrpSpPr>
          <p:grpSpPr>
            <a:xfrm>
              <a:off x="11454105" y="252857"/>
              <a:ext cx="491115" cy="484287"/>
              <a:chOff x="1528923" y="220268"/>
              <a:chExt cx="1284096" cy="1266241"/>
            </a:xfrm>
          </p:grpSpPr>
          <p:sp>
            <p:nvSpPr>
              <p:cNvPr id="73" name="圆角矩形 7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9" name="文本框 28"/>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胡永燊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林孜</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 形 1"/>
          <p:cNvSpPr/>
          <p:nvPr/>
        </p:nvSpPr>
        <p:spPr>
          <a:xfrm rot="2686645">
            <a:off x="4605409" y="2412323"/>
            <a:ext cx="1430064" cy="1443667"/>
          </a:xfrm>
          <a:prstGeom prst="corner">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18" name="L 形 17"/>
          <p:cNvSpPr/>
          <p:nvPr/>
        </p:nvSpPr>
        <p:spPr>
          <a:xfrm rot="8086645">
            <a:off x="5819108" y="2416548"/>
            <a:ext cx="1420689" cy="1392304"/>
          </a:xfrm>
          <a:prstGeom prst="corner">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20" name="L 形 19"/>
          <p:cNvSpPr/>
          <p:nvPr/>
        </p:nvSpPr>
        <p:spPr>
          <a:xfrm rot="13486645">
            <a:off x="5830865" y="3610563"/>
            <a:ext cx="1428819" cy="1428819"/>
          </a:xfrm>
          <a:prstGeom prst="corner">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21" name="L 形 20"/>
          <p:cNvSpPr/>
          <p:nvPr/>
        </p:nvSpPr>
        <p:spPr>
          <a:xfrm rot="18886645">
            <a:off x="4630663" y="3640516"/>
            <a:ext cx="1428819" cy="1428819"/>
          </a:xfrm>
          <a:prstGeom prst="corner">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29" name="圆角矩形 28"/>
          <p:cNvSpPr/>
          <p:nvPr/>
        </p:nvSpPr>
        <p:spPr>
          <a:xfrm rot="10800000" flipV="1">
            <a:off x="3395960" y="2180807"/>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30" name="文本框 29"/>
          <p:cNvSpPr txBox="1"/>
          <p:nvPr/>
        </p:nvSpPr>
        <p:spPr>
          <a:xfrm>
            <a:off x="1593997" y="2073533"/>
            <a:ext cx="1032651" cy="434861"/>
          </a:xfrm>
          <a:prstGeom prst="rect">
            <a:avLst/>
          </a:prstGeom>
          <a:noFill/>
        </p:spPr>
        <p:txBody>
          <a:bodyPr wrap="none" lIns="91438" tIns="45719" rIns="91438" bIns="45719" rtlCol="0">
            <a:spAutoFit/>
          </a:bodyPr>
          <a:lstStyle/>
          <a:p>
            <a:pPr>
              <a:lnSpc>
                <a:spcPct val="130000"/>
              </a:lnSpc>
            </a:pPr>
            <a:r>
              <a:rPr lang="en-US" altLang="zh-CN" dirty="0" err="1" smtClean="0">
                <a:solidFill>
                  <a:schemeClr val="tx2"/>
                </a:solidFill>
                <a:latin typeface="微软雅黑" panose="020B0503020204020204" pitchFamily="34" charset="-122"/>
                <a:ea typeface="微软雅黑" panose="020B0503020204020204" pitchFamily="34" charset="-122"/>
              </a:rPr>
              <a:t>Sql</a:t>
            </a:r>
            <a:r>
              <a:rPr lang="zh-CN" altLang="en-US" dirty="0" smtClean="0">
                <a:solidFill>
                  <a:schemeClr val="tx2"/>
                </a:solidFill>
                <a:latin typeface="微软雅黑" panose="020B0503020204020204" pitchFamily="34" charset="-122"/>
                <a:ea typeface="微软雅黑" panose="020B0503020204020204" pitchFamily="34" charset="-122"/>
              </a:rPr>
              <a:t>语句</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31" name="直接连接符 30"/>
          <p:cNvCxnSpPr/>
          <p:nvPr/>
        </p:nvCxnSpPr>
        <p:spPr>
          <a:xfrm>
            <a:off x="919593" y="2456886"/>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35717" y="2534772"/>
            <a:ext cx="2397219" cy="1052594"/>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一</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次插入多条记录的效率高于多次插入一条记录。所以将数据整理成数组，在循环外一次插入，可以提升效率。</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5" name="圆角矩形 34"/>
          <p:cNvSpPr/>
          <p:nvPr/>
        </p:nvSpPr>
        <p:spPr>
          <a:xfrm rot="10800000" flipV="1">
            <a:off x="8289987" y="2195434"/>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36" name="文本框 35"/>
          <p:cNvSpPr txBox="1"/>
          <p:nvPr/>
        </p:nvSpPr>
        <p:spPr>
          <a:xfrm>
            <a:off x="8714351" y="2149827"/>
            <a:ext cx="1402944" cy="472435"/>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入口拦截器</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37" name="直接连接符 36"/>
          <p:cNvCxnSpPr/>
          <p:nvPr/>
        </p:nvCxnSpPr>
        <p:spPr>
          <a:xfrm>
            <a:off x="8802721" y="251855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668356" y="2596439"/>
            <a:ext cx="2826081" cy="1292660"/>
          </a:xfrm>
          <a:prstGeom prst="rect">
            <a:avLst/>
          </a:prstGeom>
        </p:spPr>
        <p:txBody>
          <a:bodyPr wrap="square" lIns="91438" tIns="45719" rIns="91438" bIns="45719">
            <a:spAutoFit/>
          </a:bodyPr>
          <a:lstStyle/>
          <a:p>
            <a:pPr>
              <a:lnSpc>
                <a:spcPct val="13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后台系统拥有唯一入口文件</a:t>
            </a:r>
            <a:r>
              <a:rPr lang="en-US" altLang="zh-CN" sz="1200" dirty="0" err="1" smtClean="0">
                <a:solidFill>
                  <a:schemeClr val="bg2">
                    <a:lumMod val="50000"/>
                  </a:schemeClr>
                </a:solidFill>
                <a:latin typeface="微软雅黑" panose="020B0503020204020204" pitchFamily="34" charset="-122"/>
                <a:ea typeface="微软雅黑" panose="020B0503020204020204" pitchFamily="34" charset="-122"/>
              </a:rPr>
              <a:t>index</a:t>
            </a:r>
            <a:r>
              <a:rPr lang="en-US" altLang="zh-CN" sz="1200" dirty="0" err="1"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200" dirty="0" err="1" smtClean="0">
                <a:solidFill>
                  <a:schemeClr val="bg2">
                    <a:lumMod val="50000"/>
                  </a:schemeClr>
                </a:solidFill>
                <a:latin typeface="微软雅黑" panose="020B0503020204020204" pitchFamily="34" charset="-122"/>
                <a:ea typeface="微软雅黑" panose="020B0503020204020204" pitchFamily="34" charset="-122"/>
              </a:rPr>
              <a:t>php</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，所以我在除负责登录模块的控制器中设置拦截，用于隔离使用非法路径绕过登录进入系统的人员。登录模块单独编写一个控制器负责处理无需拦截的功能。</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0" name="圆角矩形 39"/>
          <p:cNvSpPr/>
          <p:nvPr/>
        </p:nvSpPr>
        <p:spPr>
          <a:xfrm rot="10800000" flipV="1">
            <a:off x="3389692" y="4245523"/>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41" name="文本框 40"/>
          <p:cNvSpPr txBox="1"/>
          <p:nvPr/>
        </p:nvSpPr>
        <p:spPr>
          <a:xfrm>
            <a:off x="1378554" y="4150182"/>
            <a:ext cx="1890257" cy="472435"/>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法规的全文搜索</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42" name="直接连接符 41"/>
          <p:cNvCxnSpPr/>
          <p:nvPr/>
        </p:nvCxnSpPr>
        <p:spPr>
          <a:xfrm>
            <a:off x="919596" y="4519517"/>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835717" y="4597404"/>
            <a:ext cx="2397219" cy="1532725"/>
          </a:xfrm>
          <a:prstGeom prst="rect">
            <a:avLst/>
          </a:prstGeom>
        </p:spPr>
        <p:txBody>
          <a:bodyPr wrap="square" lIns="91438" tIns="45719" rIns="91438" bIns="45719">
            <a:spAutoFit/>
          </a:bodyPr>
          <a:lstStyle/>
          <a:p>
            <a:pPr>
              <a:lnSpc>
                <a:spcPct val="13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后台法规界面是一次遍历就将所有条目打印在页面中。所有我用</a:t>
            </a:r>
            <a:r>
              <a:rPr lang="en-US" altLang="zh-CN" sz="1200" dirty="0" err="1" smtClean="0">
                <a:solidFill>
                  <a:schemeClr val="bg2">
                    <a:lumMod val="50000"/>
                  </a:schemeClr>
                </a:solidFill>
                <a:latin typeface="微软雅黑" panose="020B0503020204020204" pitchFamily="34" charset="-122"/>
                <a:ea typeface="微软雅黑" panose="020B0503020204020204" pitchFamily="34" charset="-122"/>
              </a:rPr>
              <a:t>js</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编写了一个搜索函数：寻找搜索的关键字数组</a:t>
            </a:r>
            <a:r>
              <a:rPr lang="en-US" altLang="zh-CN" sz="1200" dirty="0" smtClean="0">
                <a:solidFill>
                  <a:schemeClr val="bg2">
                    <a:lumMod val="50000"/>
                  </a:schemeClr>
                </a:solidFill>
                <a:latin typeface="微软雅黑" panose="020B0503020204020204" pitchFamily="34" charset="-122"/>
                <a:ea typeface="微软雅黑" panose="020B0503020204020204" pitchFamily="34" charset="-122"/>
              </a:rPr>
              <a:t>-&gt;</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查询数组第一个</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元素的</a:t>
            </a:r>
            <a:r>
              <a:rPr lang="en-US" altLang="zh-CN" sz="1200" dirty="0" err="1" smtClean="0">
                <a:solidFill>
                  <a:schemeClr val="bg2">
                    <a:lumMod val="50000"/>
                  </a:schemeClr>
                </a:solidFill>
                <a:latin typeface="微软雅黑" panose="020B0503020204020204" pitchFamily="34" charset="-122"/>
                <a:ea typeface="微软雅黑" panose="020B0503020204020204" pitchFamily="34" charset="-122"/>
              </a:rPr>
              <a:t>offsetTop</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值</a:t>
            </a:r>
            <a:r>
              <a:rPr lang="en-US" altLang="zh-CN" sz="1200" dirty="0" smtClean="0">
                <a:solidFill>
                  <a:schemeClr val="bg2">
                    <a:lumMod val="50000"/>
                  </a:schemeClr>
                </a:solidFill>
                <a:latin typeface="微软雅黑" panose="020B0503020204020204" pitchFamily="34" charset="-122"/>
                <a:ea typeface="微软雅黑" panose="020B0503020204020204" pitchFamily="34" charset="-122"/>
              </a:rPr>
              <a:t>-&gt;</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将页面下移至合适的位置</a:t>
            </a:r>
            <a:r>
              <a:rPr lang="en-US" altLang="zh-CN" sz="1200" dirty="0" smtClean="0">
                <a:solidFill>
                  <a:schemeClr val="bg2">
                    <a:lumMod val="50000"/>
                  </a:schemeClr>
                </a:solidFill>
                <a:latin typeface="微软雅黑" panose="020B0503020204020204" pitchFamily="34" charset="-122"/>
                <a:ea typeface="微软雅黑" panose="020B0503020204020204" pitchFamily="34" charset="-122"/>
              </a:rPr>
              <a:t>-&gt;</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查询下一处。</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5" name="圆角矩形 44"/>
          <p:cNvSpPr/>
          <p:nvPr/>
        </p:nvSpPr>
        <p:spPr>
          <a:xfrm rot="10800000" flipV="1">
            <a:off x="8289983" y="4280285"/>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46" name="文本框 45"/>
          <p:cNvSpPr txBox="1"/>
          <p:nvPr/>
        </p:nvSpPr>
        <p:spPr>
          <a:xfrm>
            <a:off x="8714347" y="4233658"/>
            <a:ext cx="1646601" cy="472435"/>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设置路径常量</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47" name="直接连接符 46"/>
          <p:cNvCxnSpPr/>
          <p:nvPr/>
        </p:nvCxnSpPr>
        <p:spPr>
          <a:xfrm>
            <a:off x="8802721" y="460238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8718843" y="4680272"/>
            <a:ext cx="2397220" cy="1052594"/>
          </a:xfrm>
          <a:prstGeom prst="rect">
            <a:avLst/>
          </a:prstGeom>
        </p:spPr>
        <p:txBody>
          <a:bodyPr wrap="square" lIns="91438" tIns="45719" rIns="91438" bIns="45719">
            <a:spAutoFit/>
          </a:bodyPr>
          <a:lstStyle/>
          <a:p>
            <a:pPr>
              <a:lnSpc>
                <a:spcPct val="13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在配置文件中将页面常引用的</a:t>
            </a:r>
            <a:r>
              <a:rPr lang="en-US" altLang="zh-CN" sz="1200" dirty="0" err="1" smtClean="0">
                <a:solidFill>
                  <a:schemeClr val="bg2">
                    <a:lumMod val="50000"/>
                  </a:schemeClr>
                </a:solidFill>
                <a:latin typeface="微软雅黑" panose="020B0503020204020204" pitchFamily="34" charset="-122"/>
                <a:ea typeface="微软雅黑" panose="020B0503020204020204" pitchFamily="34" charset="-122"/>
              </a:rPr>
              <a:t>jq</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200" dirty="0" smtClean="0">
                <a:solidFill>
                  <a:schemeClr val="bg2">
                    <a:lumMod val="50000"/>
                  </a:schemeClr>
                </a:solidFill>
                <a:latin typeface="微软雅黑" panose="020B0503020204020204" pitchFamily="34" charset="-122"/>
                <a:ea typeface="微软雅黑" panose="020B0503020204020204" pitchFamily="34" charset="-122"/>
              </a:rPr>
              <a:t>bootstrap</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路径设置为常量。方便今后需要改变路径至工程内其他位置或是</a:t>
            </a:r>
            <a:r>
              <a:rPr lang="en-US" altLang="zh-CN" sz="1200" dirty="0" err="1" smtClean="0">
                <a:solidFill>
                  <a:schemeClr val="bg2">
                    <a:lumMod val="50000"/>
                  </a:schemeClr>
                </a:solidFill>
                <a:latin typeface="微软雅黑" panose="020B0503020204020204" pitchFamily="34" charset="-122"/>
                <a:ea typeface="微软雅黑" panose="020B0503020204020204" pitchFamily="34" charset="-122"/>
              </a:rPr>
              <a:t>cdn</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时减小工作量。</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2" name="矩形 61"/>
          <p:cNvSpPr/>
          <p:nvPr/>
        </p:nvSpPr>
        <p:spPr>
          <a:xfrm>
            <a:off x="2807274" y="252859"/>
            <a:ext cx="938472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63" name="圆角矩形 62"/>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64" name="文本框 63"/>
          <p:cNvSpPr txBox="1"/>
          <p:nvPr/>
        </p:nvSpPr>
        <p:spPr>
          <a:xfrm>
            <a:off x="647719" y="267583"/>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7" name="组 66"/>
          <p:cNvGrpSpPr/>
          <p:nvPr/>
        </p:nvGrpSpPr>
        <p:grpSpPr>
          <a:xfrm>
            <a:off x="11454107" y="252859"/>
            <a:ext cx="737892" cy="484288"/>
            <a:chOff x="11454105" y="252856"/>
            <a:chExt cx="737892" cy="484288"/>
          </a:xfrm>
        </p:grpSpPr>
        <p:grpSp>
          <p:nvGrpSpPr>
            <p:cNvPr id="69" name="组 68"/>
            <p:cNvGrpSpPr/>
            <p:nvPr/>
          </p:nvGrpSpPr>
          <p:grpSpPr>
            <a:xfrm>
              <a:off x="12039604" y="252856"/>
              <a:ext cx="152393" cy="484287"/>
              <a:chOff x="12039604" y="252856"/>
              <a:chExt cx="152393" cy="484287"/>
            </a:xfrm>
          </p:grpSpPr>
          <p:sp>
            <p:nvSpPr>
              <p:cNvPr id="73" name="圆角矩形 72"/>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99"/>
            <p:cNvGrpSpPr/>
            <p:nvPr/>
          </p:nvGrpSpPr>
          <p:grpSpPr>
            <a:xfrm>
              <a:off x="11454105" y="252857"/>
              <a:ext cx="491115" cy="484287"/>
              <a:chOff x="1528923" y="220268"/>
              <a:chExt cx="1284096" cy="1266241"/>
            </a:xfrm>
          </p:grpSpPr>
          <p:sp>
            <p:nvSpPr>
              <p:cNvPr id="71" name="圆角矩形 7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4" name="圆角矩形 43"/>
          <p:cNvSpPr/>
          <p:nvPr/>
        </p:nvSpPr>
        <p:spPr>
          <a:xfrm rot="10800000" flipV="1">
            <a:off x="4523379" y="1118689"/>
            <a:ext cx="2700876"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smtClean="0"/>
              <a:t>项目中的改善细节</a:t>
            </a:r>
            <a:endParaRPr lang="zh-CN" altLang="en-US" sz="2400" dirty="0"/>
          </a:p>
        </p:txBody>
      </p:sp>
      <p:sp>
        <p:nvSpPr>
          <p:cNvPr id="49" name="文本框 48"/>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50" name="文本框 49"/>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胡永燊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林孜</a:t>
            </a:r>
          </a:p>
        </p:txBody>
      </p:sp>
    </p:spTree>
  </p:cSld>
  <p:clrMapOvr>
    <a:masterClrMapping/>
  </p:clrMapOvr>
  <p:transition spd="slow">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1"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p>
          </p:txBody>
        </p:sp>
        <p:sp>
          <p:nvSpPr>
            <p:cNvPr id="42" name="文本框 41"/>
            <p:cNvSpPr txBox="1"/>
            <p:nvPr/>
          </p:nvSpPr>
          <p:spPr>
            <a:xfrm>
              <a:off x="8316574" y="3077396"/>
              <a:ext cx="2924810" cy="87312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总结鸣谢</a:t>
              </a: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30" y="252730"/>
            <a:ext cx="737870" cy="484505"/>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264377" y="2614674"/>
            <a:ext cx="3306471" cy="3273825"/>
            <a:chOff x="1300233" y="1995959"/>
            <a:chExt cx="3306471" cy="3273825"/>
          </a:xfrm>
        </p:grpSpPr>
        <p:sp>
          <p:nvSpPr>
            <p:cNvPr id="31" name="圆角矩形 20"/>
            <p:cNvSpPr/>
            <p:nvPr/>
          </p:nvSpPr>
          <p:spPr>
            <a:xfrm>
              <a:off x="1432848" y="2127265"/>
              <a:ext cx="3041242" cy="3011214"/>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32" name="圆角矩形 20"/>
            <p:cNvSpPr/>
            <p:nvPr/>
          </p:nvSpPr>
          <p:spPr>
            <a:xfrm>
              <a:off x="1300233" y="1995959"/>
              <a:ext cx="3306471" cy="3273825"/>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2083860" y="2659323"/>
              <a:ext cx="1963050" cy="1938992"/>
            </a:xfrm>
            <a:prstGeom prst="rect">
              <a:avLst/>
            </a:prstGeom>
            <a:noFill/>
          </p:spPr>
          <p:txBody>
            <a:bodyPr wrap="square" rtlCol="0">
              <a:spAutoFit/>
            </a:bodyPr>
            <a:lstStyle/>
            <a:p>
              <a:r>
                <a:rPr lang="zh-CN" altLang="en-US" sz="6000" dirty="0" smtClean="0">
                  <a:solidFill>
                    <a:schemeClr val="bg1"/>
                  </a:solidFill>
                  <a:latin typeface="Calibri" panose="020F0502020204030204" pitchFamily="34" charset="0"/>
                </a:rPr>
                <a:t>技能</a:t>
              </a:r>
              <a:endParaRPr lang="en-US" altLang="zh-CN" sz="6000" dirty="0" smtClean="0">
                <a:solidFill>
                  <a:schemeClr val="bg1"/>
                </a:solidFill>
                <a:latin typeface="Calibri" panose="020F0502020204030204" pitchFamily="34" charset="0"/>
              </a:endParaRPr>
            </a:p>
            <a:p>
              <a:r>
                <a:rPr lang="zh-CN" altLang="en-US" sz="6000" dirty="0" smtClean="0">
                  <a:solidFill>
                    <a:schemeClr val="bg1"/>
                  </a:solidFill>
                  <a:latin typeface="Calibri" panose="020F0502020204030204" pitchFamily="34" charset="0"/>
                </a:rPr>
                <a:t>提升</a:t>
              </a:r>
              <a:endParaRPr lang="zh-CN" altLang="en-US" sz="6000" dirty="0">
                <a:solidFill>
                  <a:schemeClr val="bg1"/>
                </a:solidFill>
                <a:latin typeface="Calibri" panose="020F0502020204030204" pitchFamily="34" charset="0"/>
              </a:endParaRPr>
            </a:p>
          </p:txBody>
        </p:sp>
      </p:grpSp>
      <p:grpSp>
        <p:nvGrpSpPr>
          <p:cNvPr id="39" name="组合 38"/>
          <p:cNvGrpSpPr/>
          <p:nvPr/>
        </p:nvGrpSpPr>
        <p:grpSpPr>
          <a:xfrm>
            <a:off x="7465429" y="2801100"/>
            <a:ext cx="1435935" cy="1421759"/>
            <a:chOff x="1335867" y="2521914"/>
            <a:chExt cx="1416962" cy="1402972"/>
          </a:xfrm>
          <a:solidFill>
            <a:srgbClr val="4472C4"/>
          </a:solidFill>
        </p:grpSpPr>
        <p:sp>
          <p:nvSpPr>
            <p:cNvPr id="40" name="圆角矩形 20"/>
            <p:cNvSpPr/>
            <p:nvPr/>
          </p:nvSpPr>
          <p:spPr>
            <a:xfrm>
              <a:off x="1406797" y="2578184"/>
              <a:ext cx="1303300" cy="1290432"/>
            </a:xfrm>
            <a:prstGeom prst="ellipse">
              <a:avLst/>
            </a:prstGeom>
            <a:grp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FFFFFF"/>
                </a:solidFill>
                <a:latin typeface="微软雅黑" panose="020B0503020204020204" pitchFamily="34" charset="-122"/>
                <a:ea typeface="微软雅黑" panose="020B0503020204020204" pitchFamily="34" charset="-122"/>
              </a:endParaRPr>
            </a:p>
          </p:txBody>
        </p:sp>
        <p:sp>
          <p:nvSpPr>
            <p:cNvPr id="41" name="圆角矩形 20"/>
            <p:cNvSpPr/>
            <p:nvPr/>
          </p:nvSpPr>
          <p:spPr>
            <a:xfrm>
              <a:off x="1335867" y="2521914"/>
              <a:ext cx="1416962" cy="1402972"/>
            </a:xfrm>
            <a:prstGeom prst="ellipse">
              <a:avLst/>
            </a:prstGeom>
            <a:grp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FFFFFF"/>
                </a:solidFill>
                <a:latin typeface="微软雅黑" panose="020B0503020204020204" pitchFamily="34" charset="-122"/>
                <a:ea typeface="微软雅黑" panose="020B0503020204020204" pitchFamily="34" charset="-122"/>
              </a:endParaRPr>
            </a:p>
          </p:txBody>
        </p:sp>
      </p:grpSp>
      <p:sp>
        <p:nvSpPr>
          <p:cNvPr id="37" name="圆角矩形 20"/>
          <p:cNvSpPr/>
          <p:nvPr/>
        </p:nvSpPr>
        <p:spPr>
          <a:xfrm>
            <a:off x="7168913" y="4523760"/>
            <a:ext cx="1320751" cy="1307712"/>
          </a:xfrm>
          <a:prstGeom prst="ellipse">
            <a:avLst/>
          </a:prstGeom>
          <a:solidFill>
            <a:srgbClr val="4472C4">
              <a:alpha val="6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3600" dirty="0"/>
          </a:p>
        </p:txBody>
      </p:sp>
      <p:sp>
        <p:nvSpPr>
          <p:cNvPr id="38" name="圆角矩形 20"/>
          <p:cNvSpPr/>
          <p:nvPr/>
        </p:nvSpPr>
        <p:spPr>
          <a:xfrm>
            <a:off x="7111321" y="4466740"/>
            <a:ext cx="1435935" cy="1421759"/>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34" name="圆角矩形 20"/>
          <p:cNvSpPr/>
          <p:nvPr/>
        </p:nvSpPr>
        <p:spPr>
          <a:xfrm>
            <a:off x="8703683" y="3861135"/>
            <a:ext cx="1848564" cy="1830312"/>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35" name="圆角矩形 20"/>
          <p:cNvSpPr/>
          <p:nvPr/>
        </p:nvSpPr>
        <p:spPr>
          <a:xfrm>
            <a:off x="8621365" y="3767253"/>
            <a:ext cx="2009779" cy="1989936"/>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rot="20638227">
            <a:off x="4752898" y="2516907"/>
            <a:ext cx="1937447" cy="3637043"/>
            <a:chOff x="4121315" y="642428"/>
            <a:chExt cx="2509212" cy="4731232"/>
          </a:xfrm>
        </p:grpSpPr>
        <p:cxnSp>
          <p:nvCxnSpPr>
            <p:cNvPr id="42" name="直接连接符 41"/>
            <p:cNvCxnSpPr/>
            <p:nvPr/>
          </p:nvCxnSpPr>
          <p:spPr>
            <a:xfrm>
              <a:off x="4542014" y="1292601"/>
              <a:ext cx="2088513" cy="4081059"/>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121315" y="642428"/>
              <a:ext cx="1152114" cy="2292893"/>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63" name="矩形 62"/>
          <p:cNvSpPr/>
          <p:nvPr/>
        </p:nvSpPr>
        <p:spPr>
          <a:xfrm>
            <a:off x="7705799" y="3022972"/>
            <a:ext cx="1013651" cy="1015659"/>
          </a:xfrm>
          <a:prstGeom prst="rect">
            <a:avLst/>
          </a:prstGeom>
        </p:spPr>
        <p:txBody>
          <a:bodyPr wrap="square" lIns="91436" tIns="45718" rIns="91436" bIns="45718">
            <a:spAutoFit/>
          </a:bodyPr>
          <a:lstStyle/>
          <a:p>
            <a:r>
              <a:rPr lang="zh-CN" altLang="en-US" sz="3000" dirty="0" smtClean="0">
                <a:solidFill>
                  <a:srgbClr val="FFFFFF"/>
                </a:solidFill>
                <a:latin typeface="微软雅黑" panose="020B0503020204020204" pitchFamily="34" charset="-122"/>
                <a:ea typeface="微软雅黑" panose="020B0503020204020204" pitchFamily="34" charset="-122"/>
              </a:rPr>
              <a:t>自学</a:t>
            </a:r>
            <a:endParaRPr lang="en-US" altLang="zh-CN" sz="3000" dirty="0" smtClean="0">
              <a:solidFill>
                <a:srgbClr val="FFFFFF"/>
              </a:solidFill>
              <a:latin typeface="微软雅黑" panose="020B0503020204020204" pitchFamily="34" charset="-122"/>
              <a:ea typeface="微软雅黑" panose="020B0503020204020204" pitchFamily="34" charset="-122"/>
            </a:endParaRPr>
          </a:p>
          <a:p>
            <a:r>
              <a:rPr lang="zh-CN" altLang="en-US" sz="3000" dirty="0" smtClean="0">
                <a:solidFill>
                  <a:srgbClr val="FFFFFF"/>
                </a:solidFill>
                <a:latin typeface="微软雅黑" panose="020B0503020204020204" pitchFamily="34" charset="-122"/>
                <a:ea typeface="微软雅黑" panose="020B0503020204020204" pitchFamily="34" charset="-122"/>
              </a:rPr>
              <a:t>能力</a:t>
            </a:r>
            <a:endParaRPr lang="en-US" altLang="zh-CN" sz="3000" dirty="0">
              <a:solidFill>
                <a:srgbClr val="FFFFFF"/>
              </a:solidFill>
              <a:latin typeface="微软雅黑" panose="020B0503020204020204" pitchFamily="34" charset="-122"/>
              <a:ea typeface="微软雅黑" panose="020B0503020204020204" pitchFamily="34" charset="-122"/>
            </a:endParaRPr>
          </a:p>
        </p:txBody>
      </p:sp>
      <p:sp>
        <p:nvSpPr>
          <p:cNvPr id="64" name="矩形 63"/>
          <p:cNvSpPr/>
          <p:nvPr/>
        </p:nvSpPr>
        <p:spPr>
          <a:xfrm>
            <a:off x="7354087" y="4700872"/>
            <a:ext cx="1013651" cy="1015659"/>
          </a:xfrm>
          <a:prstGeom prst="rect">
            <a:avLst/>
          </a:prstGeom>
        </p:spPr>
        <p:txBody>
          <a:bodyPr wrap="square" lIns="91436" tIns="45718" rIns="91436" bIns="45718">
            <a:spAutoFit/>
          </a:bodyPr>
          <a:lstStyle/>
          <a:p>
            <a:r>
              <a:rPr lang="zh-CN" altLang="en-US" sz="3000" dirty="0" smtClean="0">
                <a:solidFill>
                  <a:schemeClr val="bg1"/>
                </a:solidFill>
                <a:latin typeface="微软雅黑" panose="020B0503020204020204" pitchFamily="34" charset="-122"/>
                <a:ea typeface="微软雅黑" panose="020B0503020204020204" pitchFamily="34" charset="-122"/>
              </a:rPr>
              <a:t>代码热情</a:t>
            </a:r>
            <a:endParaRPr lang="en-US" altLang="zh-CN" sz="30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9024190" y="4127265"/>
            <a:ext cx="1242820" cy="1323435"/>
          </a:xfrm>
          <a:prstGeom prst="rect">
            <a:avLst/>
          </a:prstGeom>
        </p:spPr>
        <p:txBody>
          <a:bodyPr wrap="square" lIns="91436" tIns="45718" rIns="91436" bIns="45718">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团队协作</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p>
        </p:txBody>
      </p:sp>
      <p:sp>
        <p:nvSpPr>
          <p:cNvPr id="77" name="文本框 76"/>
          <p:cNvSpPr txBox="1"/>
          <p:nvPr/>
        </p:nvSpPr>
        <p:spPr>
          <a:xfrm>
            <a:off x="647719" y="26758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总结鸣谢</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44" name="矩形 43"/>
          <p:cNvSpPr/>
          <p:nvPr/>
        </p:nvSpPr>
        <p:spPr>
          <a:xfrm>
            <a:off x="963544" y="1349581"/>
            <a:ext cx="10240707" cy="892548"/>
          </a:xfrm>
          <a:prstGeom prst="rect">
            <a:avLst/>
          </a:prstGeom>
        </p:spPr>
        <p:txBody>
          <a:bodyPr wrap="square" lIns="91436" tIns="45718" rIns="91436" bIns="45718">
            <a:spAutoFit/>
          </a:bodyPr>
          <a:lstStyle/>
          <a:p>
            <a:pPr>
              <a:lnSpc>
                <a:spcPct val="130000"/>
              </a:lnSpc>
            </a:pPr>
            <a:r>
              <a:rPr lang="zh-CN" altLang="en-US" sz="2000" dirty="0" smtClean="0">
                <a:solidFill>
                  <a:schemeClr val="bg2">
                    <a:lumMod val="50000"/>
                  </a:schemeClr>
                </a:solidFill>
                <a:latin typeface="微软雅黑" panose="020B0503020204020204" pitchFamily="34" charset="-122"/>
                <a:ea typeface="微软雅黑" panose="020B0503020204020204" pitchFamily="34" charset="-122"/>
              </a:rPr>
              <a:t>半年的学习进入了尾声，也到了检验学习成果的时刻。在这半年中我想我们收获的不仅仅是一门技能还是一个把钥匙一个机会，让我们可以用更从容的姿态去面对真正来临的挑战</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3711620" y="2246379"/>
            <a:ext cx="4698718" cy="1446548"/>
          </a:xfrm>
          <a:prstGeom prst="rect">
            <a:avLst/>
          </a:prstGeom>
          <a:noFill/>
        </p:spPr>
        <p:txBody>
          <a:bodyPr wrap="none" lIns="91438" tIns="45719" rIns="91438" bIns="45719" rtlCol="0">
            <a:spAutoFit/>
          </a:bodyPr>
          <a:lstStyle/>
          <a:p>
            <a:r>
              <a:rPr lang="zh-CN" altLang="en-US" sz="8800" dirty="0">
                <a:ln w="0"/>
                <a:solidFill>
                  <a:schemeClr val="tx2"/>
                </a:solidFill>
                <a:latin typeface="微软雅黑" panose="020B0503020204020204" pitchFamily="34" charset="-122"/>
                <a:ea typeface="微软雅黑" panose="020B0503020204020204" pitchFamily="34" charset="-122"/>
              </a:rPr>
              <a:t>致谢感恩</a:t>
            </a:r>
          </a:p>
        </p:txBody>
      </p:sp>
      <p:cxnSp>
        <p:nvCxnSpPr>
          <p:cNvPr id="54" name="直接连接符 53"/>
          <p:cNvCxnSpPr/>
          <p:nvPr/>
        </p:nvCxnSpPr>
        <p:spPr>
          <a:xfrm flipV="1">
            <a:off x="4230668" y="3853601"/>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44" name="组 43"/>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2" name="矩形 71"/>
          <p:cNvSpPr/>
          <p:nvPr/>
        </p:nvSpPr>
        <p:spPr>
          <a:xfrm>
            <a:off x="-8551" y="5623751"/>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73" name="组合 60"/>
          <p:cNvGrpSpPr/>
          <p:nvPr/>
        </p:nvGrpSpPr>
        <p:grpSpPr>
          <a:xfrm rot="16200000">
            <a:off x="11436486" y="6057841"/>
            <a:ext cx="1271471" cy="363349"/>
            <a:chOff x="6507038" y="462977"/>
            <a:chExt cx="2430800" cy="471379"/>
          </a:xfrm>
        </p:grpSpPr>
        <p:grpSp>
          <p:nvGrpSpPr>
            <p:cNvPr id="74" name="组合 61"/>
            <p:cNvGrpSpPr/>
            <p:nvPr/>
          </p:nvGrpSpPr>
          <p:grpSpPr>
            <a:xfrm flipV="1">
              <a:off x="6507038" y="462977"/>
              <a:ext cx="1917435" cy="471379"/>
              <a:chOff x="810775" y="1533962"/>
              <a:chExt cx="7782374" cy="1913206"/>
            </a:xfrm>
          </p:grpSpPr>
          <p:sp>
            <p:nvSpPr>
              <p:cNvPr id="76" name="圆角矩形 75"/>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圆角矩形 74"/>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79"/>
          <p:cNvSpPr txBox="1"/>
          <p:nvPr/>
        </p:nvSpPr>
        <p:spPr>
          <a:xfrm>
            <a:off x="403711" y="5713688"/>
            <a:ext cx="6218119" cy="1015661"/>
          </a:xfrm>
          <a:prstGeom prst="rect">
            <a:avLst/>
          </a:prstGeom>
          <a:noFill/>
        </p:spPr>
        <p:txBody>
          <a:bodyPr wrap="square" lIns="91436" tIns="45718" rIns="91436" bIns="45718" rtlCol="0">
            <a:spAutoFit/>
          </a:bodyPr>
          <a:lstStyle/>
          <a:p>
            <a:r>
              <a:rPr lang="en-US" altLang="zh-CN" sz="6000" dirty="0">
                <a:solidFill>
                  <a:schemeClr val="bg1"/>
                </a:solidFill>
                <a:latin typeface="微软雅黑" panose="020B0503020204020204" pitchFamily="34" charset="-122"/>
                <a:ea typeface="微软雅黑" panose="020B0503020204020204" pitchFamily="34" charset="-122"/>
              </a:rPr>
              <a:t>THANKS</a:t>
            </a:r>
            <a:r>
              <a:rPr lang="zh-CN" altLang="en-US" sz="6000" dirty="0">
                <a:solidFill>
                  <a:schemeClr val="bg1"/>
                </a:solidFill>
                <a:latin typeface="微软雅黑" panose="020B0503020204020204" pitchFamily="34" charset="-122"/>
                <a:ea typeface="微软雅黑" panose="020B0503020204020204" pitchFamily="34" charset="-122"/>
              </a:rPr>
              <a:t> </a:t>
            </a:r>
            <a:r>
              <a:rPr lang="en-US" altLang="zh-CN" sz="6000" dirty="0">
                <a:solidFill>
                  <a:schemeClr val="bg1"/>
                </a:solidFill>
                <a:latin typeface="微软雅黑" panose="020B0503020204020204" pitchFamily="34" charset="-122"/>
                <a:ea typeface="微软雅黑" panose="020B0503020204020204" pitchFamily="34" charset="-122"/>
              </a:rPr>
              <a:t>TO</a:t>
            </a:r>
            <a:endParaRPr lang="zh-CN" altLang="en-US" sz="6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1" name="圆角矩形 80"/>
          <p:cNvSpPr/>
          <p:nvPr/>
        </p:nvSpPr>
        <p:spPr>
          <a:xfrm rot="16200000" flipV="1">
            <a:off x="10447005" y="5586367"/>
            <a:ext cx="1282079" cy="130015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82" name="Freeform 96"/>
          <p:cNvSpPr/>
          <p:nvPr/>
        </p:nvSpPr>
        <p:spPr bwMode="auto">
          <a:xfrm>
            <a:off x="10716634" y="5878142"/>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sp>
        <p:nvSpPr>
          <p:cNvPr id="34" name="文本框 33"/>
          <p:cNvSpPr txBox="1"/>
          <p:nvPr/>
        </p:nvSpPr>
        <p:spPr>
          <a:xfrm>
            <a:off x="9284095" y="355136"/>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传一科技</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1"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42" name="文本框 41"/>
            <p:cNvSpPr txBox="1"/>
            <p:nvPr/>
          </p:nvSpPr>
          <p:spPr>
            <a:xfrm>
              <a:off x="9015674" y="3077396"/>
              <a:ext cx="2954651" cy="830995"/>
            </a:xfrm>
            <a:prstGeom prst="rect">
              <a:avLst/>
            </a:prstGeom>
            <a:noFill/>
          </p:spPr>
          <p:txBody>
            <a:bodyPr wrap="none" lIns="91438" tIns="45719" rIns="91438" bIns="45719" rtlCol="0">
              <a:spAutoFit/>
            </a:bodyPr>
            <a:lstStyle/>
            <a:p>
              <a:r>
                <a:rPr lang="zh-CN" altLang="en-US" sz="4800" spc="600" dirty="0" smtClean="0">
                  <a:solidFill>
                    <a:schemeClr val="bg1"/>
                  </a:solidFill>
                  <a:latin typeface="微软雅黑" panose="020B0503020204020204" pitchFamily="34" charset="-122"/>
                  <a:ea typeface="微软雅黑" panose="020B0503020204020204" pitchFamily="34" charset="-122"/>
                </a:rPr>
                <a:t>项目展示</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07" y="252859"/>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5" name="文本框 24"/>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27"/>
          <p:cNvGrpSpPr/>
          <p:nvPr>
            <p:custDataLst>
              <p:tags r:id="rId1"/>
            </p:custDataLst>
          </p:nvPr>
        </p:nvGrpSpPr>
        <p:grpSpPr bwMode="gray">
          <a:xfrm>
            <a:off x="5662023" y="2342220"/>
            <a:ext cx="6154608" cy="3799349"/>
            <a:chOff x="1832768" y="1268759"/>
            <a:chExt cx="6240462" cy="3571875"/>
          </a:xfrm>
          <a:solidFill>
            <a:schemeClr val="tx2">
              <a:alpha val="71000"/>
            </a:schemeClr>
          </a:solidFill>
        </p:grpSpPr>
        <p:sp>
          <p:nvSpPr>
            <p:cNvPr id="20"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6" name="Group 69"/>
            <p:cNvGrpSpPr>
              <a:grpSpLocks noChangeAspect="1"/>
            </p:cNvGrpSpPr>
            <p:nvPr/>
          </p:nvGrpSpPr>
          <p:grpSpPr bwMode="gray">
            <a:xfrm>
              <a:off x="6801642" y="3364259"/>
              <a:ext cx="161925" cy="231775"/>
              <a:chOff x="3802" y="2280"/>
              <a:chExt cx="102" cy="146"/>
            </a:xfrm>
            <a:grpFill/>
          </p:grpSpPr>
          <p:sp>
            <p:nvSpPr>
              <p:cNvPr id="364"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5"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6"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7"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8"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9"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0"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1"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2"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3"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4"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7"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9"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7"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2"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3" name="Group 97"/>
            <p:cNvGrpSpPr>
              <a:grpSpLocks noChangeAspect="1"/>
            </p:cNvGrpSpPr>
            <p:nvPr/>
          </p:nvGrpSpPr>
          <p:grpSpPr bwMode="gray">
            <a:xfrm>
              <a:off x="5818980" y="3002309"/>
              <a:ext cx="636588" cy="587375"/>
              <a:chOff x="3183" y="2052"/>
              <a:chExt cx="401" cy="370"/>
            </a:xfrm>
            <a:grpFill/>
          </p:grpSpPr>
          <p:sp>
            <p:nvSpPr>
              <p:cNvPr id="357"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8"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9"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0"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1"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2"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3"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54"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5" name="Group 106"/>
            <p:cNvGrpSpPr>
              <a:grpSpLocks noChangeAspect="1"/>
            </p:cNvGrpSpPr>
            <p:nvPr/>
          </p:nvGrpSpPr>
          <p:grpSpPr bwMode="gray">
            <a:xfrm>
              <a:off x="7017542" y="2807047"/>
              <a:ext cx="282575" cy="320675"/>
              <a:chOff x="3938" y="1929"/>
              <a:chExt cx="178" cy="202"/>
            </a:xfrm>
            <a:grpFill/>
          </p:grpSpPr>
          <p:sp>
            <p:nvSpPr>
              <p:cNvPr id="353"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4"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5"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6"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56"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4472C4">
                <a:alpha val="85000"/>
              </a:srgbClr>
            </a:solidFill>
            <a:ln w="6350" cap="flat" cmpd="sng">
              <a:solidFill>
                <a:schemeClr val="bg1"/>
              </a:solidFill>
              <a:prstDash val="solid"/>
              <a:round/>
              <a:headEnd type="none" w="med" len="med"/>
              <a:tailEnd type="none" w="med" len="med"/>
            </a:ln>
            <a:effectLst/>
          </p:spPr>
          <p:txBody>
            <a:bodyPr/>
            <a:lstStyle/>
            <a:p>
              <a:endParaRPr lang="en-US" dirty="0"/>
            </a:p>
          </p:txBody>
        </p:sp>
        <p:sp>
          <p:nvSpPr>
            <p:cNvPr id="60"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1" name="Group 116"/>
            <p:cNvGrpSpPr>
              <a:grpSpLocks noChangeAspect="1"/>
            </p:cNvGrpSpPr>
            <p:nvPr/>
          </p:nvGrpSpPr>
          <p:grpSpPr bwMode="gray">
            <a:xfrm>
              <a:off x="5099842" y="1268760"/>
              <a:ext cx="2973388" cy="1638300"/>
              <a:chOff x="2730" y="960"/>
              <a:chExt cx="1873" cy="1032"/>
            </a:xfrm>
            <a:grpFill/>
          </p:grpSpPr>
          <p:grpSp>
            <p:nvGrpSpPr>
              <p:cNvPr id="336" name="Group 117"/>
              <p:cNvGrpSpPr>
                <a:grpSpLocks noChangeAspect="1"/>
              </p:cNvGrpSpPr>
              <p:nvPr/>
            </p:nvGrpSpPr>
            <p:grpSpPr bwMode="gray">
              <a:xfrm>
                <a:off x="3044" y="960"/>
                <a:ext cx="1473" cy="481"/>
                <a:chOff x="3044" y="960"/>
                <a:chExt cx="1473" cy="481"/>
              </a:xfrm>
              <a:grpFill/>
            </p:grpSpPr>
            <p:sp>
              <p:nvSpPr>
                <p:cNvPr id="340"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1"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2"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3"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4"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5"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6"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7"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8"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9"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0"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1"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2"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37"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8"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9"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62" name="Group 135"/>
            <p:cNvGrpSpPr>
              <a:grpSpLocks noChangeAspect="1"/>
            </p:cNvGrpSpPr>
            <p:nvPr/>
          </p:nvGrpSpPr>
          <p:grpSpPr bwMode="gray">
            <a:xfrm>
              <a:off x="5214142" y="2886422"/>
              <a:ext cx="647700" cy="585788"/>
              <a:chOff x="2802" y="1979"/>
              <a:chExt cx="408" cy="369"/>
            </a:xfrm>
            <a:grpFill/>
          </p:grpSpPr>
          <p:sp>
            <p:nvSpPr>
              <p:cNvPr id="307"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08" name="Group 137"/>
              <p:cNvGrpSpPr>
                <a:grpSpLocks noChangeAspect="1"/>
              </p:cNvGrpSpPr>
              <p:nvPr/>
            </p:nvGrpSpPr>
            <p:grpSpPr bwMode="gray">
              <a:xfrm>
                <a:off x="2889" y="2101"/>
                <a:ext cx="17" cy="51"/>
                <a:chOff x="2889" y="2101"/>
                <a:chExt cx="17" cy="51"/>
              </a:xfrm>
              <a:grpFill/>
            </p:grpSpPr>
            <p:sp>
              <p:nvSpPr>
                <p:cNvPr id="333"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4"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5"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09"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1"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11" name="Group 145"/>
              <p:cNvGrpSpPr>
                <a:grpSpLocks noChangeAspect="1"/>
              </p:cNvGrpSpPr>
              <p:nvPr/>
            </p:nvGrpSpPr>
            <p:grpSpPr bwMode="gray">
              <a:xfrm>
                <a:off x="2984" y="2276"/>
                <a:ext cx="114" cy="72"/>
                <a:chOff x="2984" y="2276"/>
                <a:chExt cx="114" cy="72"/>
              </a:xfrm>
              <a:grpFill/>
            </p:grpSpPr>
            <p:sp>
              <p:nvSpPr>
                <p:cNvPr id="329"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0"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12"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13" name="Group 149"/>
              <p:cNvGrpSpPr>
                <a:grpSpLocks noChangeAspect="1"/>
              </p:cNvGrpSpPr>
              <p:nvPr/>
            </p:nvGrpSpPr>
            <p:grpSpPr bwMode="gray">
              <a:xfrm>
                <a:off x="3086" y="2189"/>
                <a:ext cx="85" cy="114"/>
                <a:chOff x="3086" y="2189"/>
                <a:chExt cx="85" cy="114"/>
              </a:xfrm>
              <a:grpFill/>
            </p:grpSpPr>
            <p:sp>
              <p:nvSpPr>
                <p:cNvPr id="327"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8"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14"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15" name="Group 153"/>
              <p:cNvGrpSpPr>
                <a:grpSpLocks noChangeAspect="1"/>
              </p:cNvGrpSpPr>
              <p:nvPr/>
            </p:nvGrpSpPr>
            <p:grpSpPr bwMode="gray">
              <a:xfrm>
                <a:off x="3000" y="2012"/>
                <a:ext cx="210" cy="192"/>
                <a:chOff x="3000" y="2012"/>
                <a:chExt cx="210" cy="192"/>
              </a:xfrm>
              <a:grpFill/>
            </p:grpSpPr>
            <p:sp>
              <p:nvSpPr>
                <p:cNvPr id="325"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6"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16"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7"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8"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19" name="Group 159"/>
              <p:cNvGrpSpPr>
                <a:grpSpLocks noChangeAspect="1"/>
              </p:cNvGrpSpPr>
              <p:nvPr/>
            </p:nvGrpSpPr>
            <p:grpSpPr bwMode="gray">
              <a:xfrm>
                <a:off x="2802" y="1979"/>
                <a:ext cx="205" cy="88"/>
                <a:chOff x="2802" y="1979"/>
                <a:chExt cx="205" cy="88"/>
              </a:xfrm>
              <a:grpFill/>
            </p:grpSpPr>
            <p:sp>
              <p:nvSpPr>
                <p:cNvPr id="323"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4"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20"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1"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2"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3"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5"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7"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8" name="Group 170"/>
            <p:cNvGrpSpPr>
              <a:grpSpLocks noChangeAspect="1"/>
            </p:cNvGrpSpPr>
            <p:nvPr/>
          </p:nvGrpSpPr>
          <p:grpSpPr bwMode="gray">
            <a:xfrm>
              <a:off x="5539580" y="2891184"/>
              <a:ext cx="96838" cy="77788"/>
              <a:chOff x="3007" y="1982"/>
              <a:chExt cx="61" cy="49"/>
            </a:xfrm>
            <a:grpFill/>
          </p:grpSpPr>
          <p:sp>
            <p:nvSpPr>
              <p:cNvPr id="305"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6"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9"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70" name="Group 222"/>
            <p:cNvGrpSpPr>
              <a:grpSpLocks noChangeAspect="1"/>
            </p:cNvGrpSpPr>
            <p:nvPr/>
          </p:nvGrpSpPr>
          <p:grpSpPr bwMode="gray">
            <a:xfrm>
              <a:off x="4945856" y="1268759"/>
              <a:ext cx="287338" cy="296863"/>
              <a:chOff x="3202" y="1036"/>
              <a:chExt cx="181" cy="187"/>
            </a:xfrm>
            <a:grpFill/>
          </p:grpSpPr>
          <p:sp>
            <p:nvSpPr>
              <p:cNvPr id="299"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0"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1"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2"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3"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4"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71"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2"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3"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4"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5"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6"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7"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78" name="Group 236"/>
            <p:cNvGrpSpPr>
              <a:grpSpLocks noChangeAspect="1"/>
            </p:cNvGrpSpPr>
            <p:nvPr/>
          </p:nvGrpSpPr>
          <p:grpSpPr bwMode="gray">
            <a:xfrm>
              <a:off x="3344068" y="3475384"/>
              <a:ext cx="808038" cy="1365250"/>
              <a:chOff x="1624" y="2350"/>
              <a:chExt cx="509" cy="860"/>
            </a:xfrm>
            <a:grpFill/>
          </p:grpSpPr>
          <p:sp>
            <p:nvSpPr>
              <p:cNvPr id="274"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5"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6"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7"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8"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9"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0"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1"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2"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3"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4"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5"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6"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7"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8"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9"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0"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1"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2"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3"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4"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5"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6"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7"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8"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79"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0"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1"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2"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3"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4"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5"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6"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87" name="Group 270"/>
            <p:cNvGrpSpPr>
              <a:grpSpLocks noChangeAspect="1"/>
            </p:cNvGrpSpPr>
            <p:nvPr/>
          </p:nvGrpSpPr>
          <p:grpSpPr bwMode="gray">
            <a:xfrm>
              <a:off x="1832768" y="1897409"/>
              <a:ext cx="1765300" cy="1346200"/>
              <a:chOff x="672" y="1356"/>
              <a:chExt cx="1112" cy="848"/>
            </a:xfrm>
            <a:grpFill/>
          </p:grpSpPr>
          <p:grpSp>
            <p:nvGrpSpPr>
              <p:cNvPr id="262" name="Group 271"/>
              <p:cNvGrpSpPr>
                <a:grpSpLocks noChangeAspect="1"/>
              </p:cNvGrpSpPr>
              <p:nvPr/>
            </p:nvGrpSpPr>
            <p:grpSpPr bwMode="gray">
              <a:xfrm>
                <a:off x="672" y="1356"/>
                <a:ext cx="418" cy="413"/>
                <a:chOff x="672" y="1356"/>
                <a:chExt cx="418" cy="413"/>
              </a:xfrm>
              <a:grpFill/>
            </p:grpSpPr>
            <p:sp>
              <p:nvSpPr>
                <p:cNvPr id="269"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0"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1"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2"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3"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263" name="Group 277"/>
              <p:cNvGrpSpPr>
                <a:grpSpLocks noChangeAspect="1"/>
              </p:cNvGrpSpPr>
              <p:nvPr/>
            </p:nvGrpSpPr>
            <p:grpSpPr bwMode="gray">
              <a:xfrm>
                <a:off x="1149" y="1865"/>
                <a:ext cx="635" cy="339"/>
                <a:chOff x="1149" y="1865"/>
                <a:chExt cx="635" cy="339"/>
              </a:xfrm>
              <a:grpFill/>
            </p:grpSpPr>
            <p:sp>
              <p:nvSpPr>
                <p:cNvPr id="264"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5"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6"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7"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8"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88" name="Group 283"/>
            <p:cNvGrpSpPr>
              <a:grpSpLocks noChangeAspect="1"/>
            </p:cNvGrpSpPr>
            <p:nvPr/>
          </p:nvGrpSpPr>
          <p:grpSpPr bwMode="gray">
            <a:xfrm>
              <a:off x="2304256" y="1268759"/>
              <a:ext cx="1538288" cy="1622425"/>
              <a:chOff x="969" y="960"/>
              <a:chExt cx="969" cy="1022"/>
            </a:xfrm>
            <a:grpFill/>
          </p:grpSpPr>
          <p:sp>
            <p:nvSpPr>
              <p:cNvPr id="233"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4"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5"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6"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7"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8"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9"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0"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1"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2"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3"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4"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5"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6"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7"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8"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9"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0"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1"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2"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3"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4"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5"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6"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7"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8"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9"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0"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1"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89"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0"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1"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2"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3"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4"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5"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6"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7"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8"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9"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0"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1"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2"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3"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4"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5"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6"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7"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8"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9"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0"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1"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2"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13" name="Group 337"/>
            <p:cNvGrpSpPr>
              <a:grpSpLocks noChangeAspect="1"/>
            </p:cNvGrpSpPr>
            <p:nvPr/>
          </p:nvGrpSpPr>
          <p:grpSpPr bwMode="gray">
            <a:xfrm>
              <a:off x="3455193" y="3327747"/>
              <a:ext cx="28575" cy="44450"/>
              <a:chOff x="1694" y="2257"/>
              <a:chExt cx="18" cy="28"/>
            </a:xfrm>
            <a:grpFill/>
          </p:grpSpPr>
          <p:sp>
            <p:nvSpPr>
              <p:cNvPr id="231"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2"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14"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5"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6"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7"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8"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9"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0"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1"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2"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3"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4"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5"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26" name="Group 362"/>
            <p:cNvGrpSpPr/>
            <p:nvPr/>
          </p:nvGrpSpPr>
          <p:grpSpPr bwMode="gray">
            <a:xfrm>
              <a:off x="4580731" y="1911697"/>
              <a:ext cx="879476" cy="1109663"/>
              <a:chOff x="4580731" y="1911697"/>
              <a:chExt cx="879476" cy="1109663"/>
            </a:xfrm>
            <a:grpFill/>
          </p:grpSpPr>
          <p:sp>
            <p:nvSpPr>
              <p:cNvPr id="182"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3"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4"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85" name="Group 178"/>
              <p:cNvGrpSpPr>
                <a:grpSpLocks noChangeAspect="1"/>
              </p:cNvGrpSpPr>
              <p:nvPr/>
            </p:nvGrpSpPr>
            <p:grpSpPr bwMode="gray">
              <a:xfrm>
                <a:off x="4876006" y="2765772"/>
                <a:ext cx="204788" cy="242888"/>
                <a:chOff x="2589" y="1903"/>
                <a:chExt cx="129" cy="153"/>
              </a:xfrm>
              <a:grpFill/>
            </p:grpSpPr>
            <p:sp>
              <p:nvSpPr>
                <p:cNvPr id="228"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9"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0"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86"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7"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8"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9"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0"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1"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2"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93" name="Group 189"/>
              <p:cNvGrpSpPr>
                <a:grpSpLocks noChangeAspect="1"/>
              </p:cNvGrpSpPr>
              <p:nvPr/>
            </p:nvGrpSpPr>
            <p:grpSpPr bwMode="gray">
              <a:xfrm>
                <a:off x="4679156" y="2659410"/>
                <a:ext cx="247650" cy="244475"/>
                <a:chOff x="2465" y="1836"/>
                <a:chExt cx="156" cy="154"/>
              </a:xfrm>
              <a:grpFill/>
            </p:grpSpPr>
            <p:sp>
              <p:nvSpPr>
                <p:cNvPr id="226"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7"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194" name="Group 192"/>
              <p:cNvGrpSpPr>
                <a:grpSpLocks noChangeAspect="1"/>
              </p:cNvGrpSpPr>
              <p:nvPr/>
            </p:nvGrpSpPr>
            <p:grpSpPr bwMode="gray">
              <a:xfrm>
                <a:off x="4620419" y="2430810"/>
                <a:ext cx="171450" cy="258763"/>
                <a:chOff x="2428" y="1692"/>
                <a:chExt cx="108" cy="163"/>
              </a:xfrm>
              <a:grpFill/>
            </p:grpSpPr>
            <p:sp>
              <p:nvSpPr>
                <p:cNvPr id="224"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5"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95"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6"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7"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8"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99" name="Group 199"/>
              <p:cNvGrpSpPr>
                <a:grpSpLocks noChangeAspect="1"/>
              </p:cNvGrpSpPr>
              <p:nvPr/>
            </p:nvGrpSpPr>
            <p:grpSpPr bwMode="gray">
              <a:xfrm>
                <a:off x="5033169" y="2808635"/>
                <a:ext cx="68263" cy="68263"/>
                <a:chOff x="2688" y="1930"/>
                <a:chExt cx="43" cy="43"/>
              </a:xfrm>
              <a:grpFill/>
            </p:grpSpPr>
            <p:sp>
              <p:nvSpPr>
                <p:cNvPr id="222"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3"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200"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1"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2"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3"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4"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5"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6"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7"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8"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9"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0"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1"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2"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3"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4"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5"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6"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7"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8"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219" name="Group 359"/>
              <p:cNvGrpSpPr/>
              <p:nvPr/>
            </p:nvGrpSpPr>
            <p:grpSpPr bwMode="gray">
              <a:xfrm>
                <a:off x="5080794" y="2788583"/>
                <a:ext cx="75600" cy="108000"/>
                <a:chOff x="4160739" y="2986112"/>
                <a:chExt cx="187325" cy="233362"/>
              </a:xfrm>
              <a:grpFill/>
            </p:grpSpPr>
            <p:sp>
              <p:nvSpPr>
                <p:cNvPr id="220"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1"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127" name="Group 368"/>
            <p:cNvGrpSpPr/>
            <p:nvPr/>
          </p:nvGrpSpPr>
          <p:grpSpPr bwMode="gray">
            <a:xfrm>
              <a:off x="4455318" y="2994372"/>
              <a:ext cx="1196974" cy="1339850"/>
              <a:chOff x="4455318" y="2994372"/>
              <a:chExt cx="1196974" cy="1339850"/>
            </a:xfrm>
            <a:grpFill/>
          </p:grpSpPr>
          <p:sp>
            <p:nvSpPr>
              <p:cNvPr id="128" name="Freeform 15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9" name="Freeform 15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30" name="Group 367"/>
              <p:cNvGrpSpPr/>
              <p:nvPr/>
            </p:nvGrpSpPr>
            <p:grpSpPr bwMode="gray">
              <a:xfrm>
                <a:off x="4455318" y="2994372"/>
                <a:ext cx="1196974" cy="1339850"/>
                <a:chOff x="4455318" y="2994372"/>
                <a:chExt cx="1196974" cy="1339850"/>
              </a:xfrm>
              <a:grpFill/>
            </p:grpSpPr>
            <p:sp>
              <p:nvSpPr>
                <p:cNvPr id="131" name="Freeform 15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2" name="Freeform 15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3" name="Freeform 15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4" name="Freeform 15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5" name="Freeform 16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6" name="Freeform 16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7" name="Freeform 16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8" name="Freeform 16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9" name="Freeform 16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0" name="Freeform 16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1" name="Freeform 16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2" name="Freeform 16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3" name="Freeform 16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4" name="Freeform 16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5"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6" name="Freeform 17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7" name="Freeform 17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8" name="Freeform 17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9" name="Freeform 17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50" name="Group 25"/>
                <p:cNvGrpSpPr>
                  <a:grpSpLocks noChangeAspect="1"/>
                </p:cNvGrpSpPr>
                <p:nvPr/>
              </p:nvGrpSpPr>
              <p:grpSpPr bwMode="gray">
                <a:xfrm>
                  <a:off x="4961730" y="3769072"/>
                  <a:ext cx="219075" cy="239713"/>
                  <a:chOff x="2643" y="2535"/>
                  <a:chExt cx="138" cy="151"/>
                </a:xfrm>
                <a:grpFill/>
              </p:grpSpPr>
              <p:sp>
                <p:nvSpPr>
                  <p:cNvPr id="180"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1"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51"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2"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3"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4"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5"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6"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7"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8"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9"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0"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1"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2"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3"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4"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5"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6"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7"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8"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9"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0"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1"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2"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3"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4"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5"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6"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77" name="Group 364"/>
                <p:cNvGrpSpPr>
                  <a:grpSpLocks noChangeAspect="1"/>
                </p:cNvGrpSpPr>
                <p:nvPr/>
              </p:nvGrpSpPr>
              <p:grpSpPr bwMode="gray">
                <a:xfrm>
                  <a:off x="5141117" y="3280172"/>
                  <a:ext cx="289379" cy="349200"/>
                  <a:chOff x="3548063" y="12700"/>
                  <a:chExt cx="5667375" cy="6838950"/>
                </a:xfrm>
                <a:grpFill/>
              </p:grpSpPr>
              <p:sp>
                <p:nvSpPr>
                  <p:cNvPr id="178" name="Freeform 6"/>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sp>
                <p:nvSpPr>
                  <p:cNvPr id="179" name="Freeform 9"/>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grpSp>
          </p:grpSp>
        </p:grpSp>
      </p:grpSp>
      <p:sp>
        <p:nvSpPr>
          <p:cNvPr id="375" name="文本框 374"/>
          <p:cNvSpPr txBox="1"/>
          <p:nvPr/>
        </p:nvSpPr>
        <p:spPr>
          <a:xfrm>
            <a:off x="540291" y="1606097"/>
            <a:ext cx="1415764" cy="525653"/>
          </a:xfrm>
          <a:prstGeom prst="rect">
            <a:avLst/>
          </a:prstGeom>
          <a:noFill/>
        </p:spPr>
        <p:txBody>
          <a:bodyPr wrap="none" lIns="91436" tIns="45718" rIns="91436" bIns="45718" rtlCol="0">
            <a:spAutoFit/>
          </a:bodyPr>
          <a:lstStyle/>
          <a:p>
            <a:pPr>
              <a:lnSpc>
                <a:spcPct val="130000"/>
              </a:lnSpc>
            </a:pPr>
            <a:r>
              <a:rPr lang="zh-CN" altLang="en-US" sz="2400" dirty="0" smtClean="0">
                <a:solidFill>
                  <a:schemeClr val="tx2"/>
                </a:solidFill>
                <a:latin typeface="微软雅黑" panose="020B0503020204020204" pitchFamily="34" charset="-122"/>
                <a:ea typeface="微软雅黑" panose="020B0503020204020204" pitchFamily="34" charset="-122"/>
              </a:rPr>
              <a:t>项目背景</a:t>
            </a:r>
            <a:endParaRPr lang="zh-CN" altLang="en-US" sz="2400" dirty="0">
              <a:solidFill>
                <a:schemeClr val="tx2"/>
              </a:solidFill>
              <a:latin typeface="微软雅黑" panose="020B0503020204020204" pitchFamily="34" charset="-122"/>
              <a:ea typeface="微软雅黑" panose="020B0503020204020204" pitchFamily="34" charset="-122"/>
            </a:endParaRPr>
          </a:p>
        </p:txBody>
      </p:sp>
      <p:cxnSp>
        <p:nvCxnSpPr>
          <p:cNvPr id="376" name="直接连接符 375"/>
          <p:cNvCxnSpPr/>
          <p:nvPr/>
        </p:nvCxnSpPr>
        <p:spPr>
          <a:xfrm>
            <a:off x="620875" y="2111366"/>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80" name="文本框 379"/>
          <p:cNvSpPr txBox="1"/>
          <p:nvPr/>
        </p:nvSpPr>
        <p:spPr>
          <a:xfrm>
            <a:off x="540291" y="3962683"/>
            <a:ext cx="1415764" cy="572460"/>
          </a:xfrm>
          <a:prstGeom prst="rect">
            <a:avLst/>
          </a:prstGeom>
          <a:noFill/>
        </p:spPr>
        <p:txBody>
          <a:bodyPr wrap="none" lIns="91436" tIns="45718" rIns="91436" bIns="45718" rtlCol="0">
            <a:spAutoFit/>
          </a:bodyPr>
          <a:lstStyle/>
          <a:p>
            <a:pPr>
              <a:lnSpc>
                <a:spcPct val="130000"/>
              </a:lnSpc>
            </a:pPr>
            <a:r>
              <a:rPr lang="zh-CN" altLang="en-US" sz="2400" dirty="0">
                <a:solidFill>
                  <a:schemeClr val="tx2"/>
                </a:solidFill>
                <a:latin typeface="微软雅黑" panose="020B0503020204020204" pitchFamily="34" charset="-122"/>
                <a:ea typeface="微软雅黑" panose="020B0503020204020204" pitchFamily="34" charset="-122"/>
              </a:rPr>
              <a:t>开发</a:t>
            </a:r>
            <a:r>
              <a:rPr lang="zh-CN" altLang="en-US" sz="2400" dirty="0" smtClean="0">
                <a:solidFill>
                  <a:schemeClr val="tx2"/>
                </a:solidFill>
                <a:latin typeface="微软雅黑" panose="020B0503020204020204" pitchFamily="34" charset="-122"/>
                <a:ea typeface="微软雅黑" panose="020B0503020204020204" pitchFamily="34" charset="-122"/>
              </a:rPr>
              <a:t>意义</a:t>
            </a:r>
            <a:endParaRPr lang="zh-CN" altLang="en-US" sz="2400" dirty="0">
              <a:solidFill>
                <a:schemeClr val="tx2"/>
              </a:solidFill>
              <a:latin typeface="微软雅黑" panose="020B0503020204020204" pitchFamily="34" charset="-122"/>
              <a:ea typeface="微软雅黑" panose="020B0503020204020204" pitchFamily="34" charset="-122"/>
            </a:endParaRPr>
          </a:p>
        </p:txBody>
      </p:sp>
      <p:cxnSp>
        <p:nvCxnSpPr>
          <p:cNvPr id="381" name="直接连接符 380"/>
          <p:cNvCxnSpPr/>
          <p:nvPr/>
        </p:nvCxnSpPr>
        <p:spPr>
          <a:xfrm>
            <a:off x="620875" y="4454698"/>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82" name="矩形 381"/>
          <p:cNvSpPr/>
          <p:nvPr/>
        </p:nvSpPr>
        <p:spPr>
          <a:xfrm>
            <a:off x="532500" y="2125991"/>
            <a:ext cx="4732189" cy="1692767"/>
          </a:xfrm>
          <a:prstGeom prst="rect">
            <a:avLst/>
          </a:prstGeom>
        </p:spPr>
        <p:txBody>
          <a:bodyPr wrap="square" lIns="91436" tIns="45718" rIns="91436" bIns="45718">
            <a:spAutoFit/>
          </a:bodyPr>
          <a:lstStyle/>
          <a:p>
            <a:pPr>
              <a:lnSpc>
                <a:spcPct val="130000"/>
              </a:lnSpc>
            </a:pP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     在现在的生活中移动设备是我们必不可少的</a:t>
            </a:r>
            <a:endParaRPr lang="en-US" altLang="zh-CN" sz="16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一</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个工具，利用移动设备可以处理各种问题。在这种背景下交警的移动执法系统就应运而生。</a:t>
            </a:r>
            <a:endParaRPr lang="en-US" altLang="zh-CN" sz="16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bg2">
                    <a:lumMod val="50000"/>
                  </a:schemeClr>
                </a:solidFill>
                <a:latin typeface="微软雅黑" panose="020B0503020204020204" pitchFamily="34" charset="-122"/>
                <a:ea typeface="微软雅黑" panose="020B0503020204020204" pitchFamily="34" charset="-122"/>
              </a:rPr>
              <a:t> </a:t>
            </a: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使用移动执法系统可以更加方便快捷的处理违章事件方便交警与司机。</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83" name="矩形 382"/>
          <p:cNvSpPr/>
          <p:nvPr/>
        </p:nvSpPr>
        <p:spPr>
          <a:xfrm>
            <a:off x="463728" y="4454927"/>
            <a:ext cx="4732189" cy="1372679"/>
          </a:xfrm>
          <a:prstGeom prst="rect">
            <a:avLst/>
          </a:prstGeom>
        </p:spPr>
        <p:txBody>
          <a:bodyPr wrap="square" lIns="91436" tIns="45718" rIns="91436" bIns="45718">
            <a:spAutoFit/>
          </a:bodyPr>
          <a:lstStyle/>
          <a:p>
            <a:pPr>
              <a:lnSpc>
                <a:spcPct val="130000"/>
              </a:lnSpc>
            </a:pP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该项目作为在卓跃教育培训的最后一个项目，汇集了</a:t>
            </a: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html</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600" dirty="0" err="1" smtClean="0">
                <a:solidFill>
                  <a:schemeClr val="bg2">
                    <a:lumMod val="50000"/>
                  </a:schemeClr>
                </a:solidFill>
                <a:latin typeface="微软雅黑" panose="020B0503020204020204" pitchFamily="34" charset="-122"/>
                <a:ea typeface="微软雅黑" panose="020B0503020204020204" pitchFamily="34" charset="-122"/>
              </a:rPr>
              <a:t>js</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600" dirty="0" err="1" smtClean="0">
                <a:solidFill>
                  <a:schemeClr val="bg2">
                    <a:lumMod val="50000"/>
                  </a:schemeClr>
                </a:solidFill>
                <a:latin typeface="微软雅黑" panose="020B0503020204020204" pitchFamily="34" charset="-122"/>
                <a:ea typeface="微软雅黑" panose="020B0503020204020204" pitchFamily="34" charset="-122"/>
              </a:rPr>
              <a:t>css</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600" dirty="0" err="1" smtClean="0">
                <a:solidFill>
                  <a:schemeClr val="bg2">
                    <a:lumMod val="50000"/>
                  </a:schemeClr>
                </a:solidFill>
                <a:latin typeface="微软雅黑" panose="020B0503020204020204" pitchFamily="34" charset="-122"/>
                <a:ea typeface="微软雅黑" panose="020B0503020204020204" pitchFamily="34" charset="-122"/>
              </a:rPr>
              <a:t>php</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600" dirty="0" err="1" smtClean="0">
                <a:solidFill>
                  <a:schemeClr val="bg2">
                    <a:lumMod val="50000"/>
                  </a:schemeClr>
                </a:solidFill>
                <a:latin typeface="微软雅黑" panose="020B0503020204020204" pitchFamily="34" charset="-122"/>
                <a:ea typeface="微软雅黑" panose="020B0503020204020204" pitchFamily="34" charset="-122"/>
              </a:rPr>
              <a:t>sql</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app</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的综合应用，以及团队开发协调统一，让我们能够更好的适应以后的工作状态。</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94" name="矩形 393"/>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95" name="圆角矩形 394"/>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396" name="文本框 395"/>
          <p:cNvSpPr txBox="1"/>
          <p:nvPr/>
        </p:nvSpPr>
        <p:spPr>
          <a:xfrm>
            <a:off x="442761" y="267582"/>
            <a:ext cx="210826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背景及意义</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399" name="组 398"/>
          <p:cNvGrpSpPr/>
          <p:nvPr/>
        </p:nvGrpSpPr>
        <p:grpSpPr>
          <a:xfrm>
            <a:off x="11454107" y="252859"/>
            <a:ext cx="737892" cy="484288"/>
            <a:chOff x="11454105" y="252856"/>
            <a:chExt cx="737892" cy="484288"/>
          </a:xfrm>
        </p:grpSpPr>
        <p:grpSp>
          <p:nvGrpSpPr>
            <p:cNvPr id="401" name="组 400"/>
            <p:cNvGrpSpPr/>
            <p:nvPr/>
          </p:nvGrpSpPr>
          <p:grpSpPr>
            <a:xfrm>
              <a:off x="12039604" y="252856"/>
              <a:ext cx="152393" cy="484287"/>
              <a:chOff x="12039604" y="252856"/>
              <a:chExt cx="152393" cy="484287"/>
            </a:xfrm>
          </p:grpSpPr>
          <p:sp>
            <p:nvSpPr>
              <p:cNvPr id="405" name="圆角矩形 40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圆角矩形 40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圆角矩形 40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圆角矩形 40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圆角矩形 40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2" name="组合 99"/>
            <p:cNvGrpSpPr/>
            <p:nvPr/>
          </p:nvGrpSpPr>
          <p:grpSpPr>
            <a:xfrm>
              <a:off x="11454105" y="252857"/>
              <a:ext cx="491115" cy="484287"/>
              <a:chOff x="1528923" y="220268"/>
              <a:chExt cx="1284096" cy="1266241"/>
            </a:xfrm>
          </p:grpSpPr>
          <p:sp>
            <p:nvSpPr>
              <p:cNvPr id="403" name="圆角矩形 40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78" name="文本框 377"/>
          <p:cNvSpPr txBox="1"/>
          <p:nvPr/>
        </p:nvSpPr>
        <p:spPr>
          <a:xfrm>
            <a:off x="9284095" y="355136"/>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传一科技</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7061" y="1062809"/>
            <a:ext cx="1755700" cy="1890765"/>
            <a:chOff x="4925753" y="1651222"/>
            <a:chExt cx="1755700" cy="1890765"/>
          </a:xfrm>
        </p:grpSpPr>
        <p:sp>
          <p:nvSpPr>
            <p:cNvPr id="20" name="圆角矩形 19"/>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smtClean="0">
                  <a:latin typeface="微软雅黑" panose="020B0503020204020204" pitchFamily="34" charset="-122"/>
                  <a:ea typeface="微软雅黑" panose="020B0503020204020204" pitchFamily="34" charset="-122"/>
                </a:rPr>
                <a:t>场景</a:t>
              </a:r>
              <a:endParaRPr lang="en-US" altLang="zh-CN" sz="4000" dirty="0" smtClean="0">
                <a:latin typeface="微软雅黑" panose="020B0503020204020204" pitchFamily="34" charset="-122"/>
                <a:ea typeface="微软雅黑" panose="020B0503020204020204" pitchFamily="34" charset="-122"/>
              </a:endParaRPr>
            </a:p>
            <a:p>
              <a:pPr algn="ctr">
                <a:lnSpc>
                  <a:spcPct val="130000"/>
                </a:lnSpc>
              </a:pPr>
              <a:r>
                <a:rPr lang="zh-CN" altLang="en-US" sz="4000" dirty="0">
                  <a:latin typeface="微软雅黑" panose="020B0503020204020204" pitchFamily="34" charset="-122"/>
                  <a:ea typeface="微软雅黑" panose="020B0503020204020204" pitchFamily="34" charset="-122"/>
                </a:rPr>
                <a:t>再现</a:t>
              </a:r>
            </a:p>
          </p:txBody>
        </p:sp>
      </p:grpSp>
      <p:sp>
        <p:nvSpPr>
          <p:cNvPr id="53" name="矩形 52"/>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9" y="26758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项目展示</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58" name="组 57"/>
          <p:cNvGrpSpPr/>
          <p:nvPr/>
        </p:nvGrpSpPr>
        <p:grpSpPr>
          <a:xfrm>
            <a:off x="11454107" y="252859"/>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7" name="文本框 36"/>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 name="文本框 2"/>
          <p:cNvSpPr txBox="1"/>
          <p:nvPr/>
        </p:nvSpPr>
        <p:spPr>
          <a:xfrm>
            <a:off x="478790" y="3931285"/>
            <a:ext cx="5074285" cy="1828800"/>
          </a:xfrm>
          <a:prstGeom prst="rect">
            <a:avLst/>
          </a:prstGeom>
          <a:noFill/>
        </p:spPr>
        <p:txBody>
          <a:bodyPr wrap="square" rtlCol="0">
            <a:spAutoFit/>
          </a:bodyPr>
          <a:lstStyle/>
          <a:p>
            <a:r>
              <a:rPr lang="en-US" altLang="zh-CN" sz="2800"/>
              <a:t>    </a:t>
            </a:r>
            <a:r>
              <a:rPr lang="zh-CN" altLang="en-US" sz="2800"/>
              <a:t>某日交警王警官正在路上巡查，发现前方有一辆违章停放的汽车。他走上前开始了一天的工作。</a:t>
            </a:r>
            <a:endParaRPr lang="en-US" altLang="zh-CN" sz="2800"/>
          </a:p>
        </p:txBody>
      </p:sp>
      <p:pic>
        <p:nvPicPr>
          <p:cNvPr id="4" name="图片 3"/>
          <p:cNvPicPr>
            <a:picLocks noChangeAspect="1"/>
          </p:cNvPicPr>
          <p:nvPr/>
        </p:nvPicPr>
        <p:blipFill>
          <a:blip r:embed="rId2"/>
          <a:stretch>
            <a:fillRect/>
          </a:stretch>
        </p:blipFill>
        <p:spPr>
          <a:xfrm>
            <a:off x="5881370" y="1884045"/>
            <a:ext cx="5880100" cy="3907790"/>
          </a:xfrm>
          <a:prstGeom prst="rect">
            <a:avLst/>
          </a:prstGeom>
        </p:spPr>
      </p:pic>
      <p:sp>
        <p:nvSpPr>
          <p:cNvPr id="227" name=" 227"/>
          <p:cNvSpPr/>
          <p:nvPr/>
        </p:nvSpPr>
        <p:spPr>
          <a:xfrm>
            <a:off x="5113655" y="1564005"/>
            <a:ext cx="1964690" cy="1041400"/>
          </a:xfrm>
          <a:prstGeom prst="wedgeEllipseCallout">
            <a:avLst>
              <a:gd name="adj1" fmla="val 50678"/>
              <a:gd name="adj2" fmla="val 672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rgbClr val="FFFFFF"/>
                </a:solidFill>
              </a:rPr>
              <a:t>敢在我的地盘乱停车</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927906" y="264169"/>
            <a:ext cx="1006999"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APP</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44"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7856" y="1455222"/>
            <a:ext cx="3265487"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 45"/>
          <p:cNvSpPr/>
          <p:nvPr/>
        </p:nvSpPr>
        <p:spPr>
          <a:xfrm>
            <a:off x="2116501" y="930745"/>
            <a:ext cx="3532695" cy="486410"/>
          </a:xfrm>
          <a:prstGeom prst="rect">
            <a:avLst/>
          </a:prstGeom>
        </p:spPr>
        <p:txBody>
          <a:bodyPr wrap="square" lIns="91438" tIns="45719" rIns="91438" bIns="45719">
            <a:spAutoFit/>
          </a:bodyPr>
          <a:lstStyle/>
          <a:p>
            <a:pPr>
              <a:lnSpc>
                <a:spcPct val="13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登录界面</a:t>
            </a:r>
          </a:p>
        </p:txBody>
      </p:sp>
      <p:pic>
        <p:nvPicPr>
          <p:cNvPr id="3" name="图片 2"/>
          <p:cNvPicPr>
            <a:picLocks noChangeAspect="1"/>
          </p:cNvPicPr>
          <p:nvPr/>
        </p:nvPicPr>
        <p:blipFill>
          <a:blip r:embed="rId3">
            <a:lum bright="-6000"/>
          </a:blip>
          <a:stretch>
            <a:fillRect/>
          </a:stretch>
        </p:blipFill>
        <p:spPr>
          <a:xfrm>
            <a:off x="6741795" y="1538605"/>
            <a:ext cx="2954020" cy="4923155"/>
          </a:xfrm>
          <a:prstGeom prst="rect">
            <a:avLst/>
          </a:prstGeom>
        </p:spPr>
      </p:pic>
      <p:sp>
        <p:nvSpPr>
          <p:cNvPr id="4" name="矩形 3"/>
          <p:cNvSpPr/>
          <p:nvPr/>
        </p:nvSpPr>
        <p:spPr>
          <a:xfrm>
            <a:off x="7708265" y="930910"/>
            <a:ext cx="1581150" cy="486410"/>
          </a:xfrm>
          <a:prstGeom prst="rect">
            <a:avLst/>
          </a:prstGeom>
        </p:spPr>
        <p:txBody>
          <a:bodyPr wrap="square" lIns="91438" tIns="45719" rIns="91438" bIns="45719">
            <a:spAutoFit/>
          </a:bodyPr>
          <a:lstStyle/>
          <a:p>
            <a:pPr>
              <a:lnSpc>
                <a:spcPct val="13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主界面</a:t>
            </a:r>
          </a:p>
        </p:txBody>
      </p:sp>
      <p:sp>
        <p:nvSpPr>
          <p:cNvPr id="6" name="对角圆角矩形 5"/>
          <p:cNvSpPr/>
          <p:nvPr/>
        </p:nvSpPr>
        <p:spPr>
          <a:xfrm>
            <a:off x="1184910" y="5156200"/>
            <a:ext cx="2822575" cy="1200150"/>
          </a:xfrm>
          <a:prstGeom prst="round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a:sym typeface="+mn-ea"/>
              </a:rPr>
              <a:t>登录信息为系统分配不可自己更改，每个账号与一台手机绑定不能擅自调换</a:t>
            </a:r>
            <a:endParaRPr lang="zh-CN" altLang="en-US"/>
          </a:p>
        </p:txBody>
      </p:sp>
      <p:sp>
        <p:nvSpPr>
          <p:cNvPr id="10" name="流程图: 可选过程 9"/>
          <p:cNvSpPr/>
          <p:nvPr/>
        </p:nvSpPr>
        <p:spPr>
          <a:xfrm>
            <a:off x="5630545" y="2343150"/>
            <a:ext cx="923290" cy="699135"/>
          </a:xfrm>
          <a:prstGeom prst="flowChartAlternate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a:t>新闻</a:t>
            </a:r>
          </a:p>
        </p:txBody>
      </p:sp>
      <p:sp>
        <p:nvSpPr>
          <p:cNvPr id="11" name="流程图: 可选过程 10"/>
          <p:cNvSpPr/>
          <p:nvPr/>
        </p:nvSpPr>
        <p:spPr>
          <a:xfrm>
            <a:off x="9993630" y="3194685"/>
            <a:ext cx="923290" cy="699135"/>
          </a:xfrm>
          <a:prstGeom prst="flowChartAlternate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a:t>天气预报</a:t>
            </a:r>
            <a:endParaRPr lang="en-US" altLang="zh-CN"/>
          </a:p>
        </p:txBody>
      </p:sp>
      <p:sp>
        <p:nvSpPr>
          <p:cNvPr id="12" name="流程图: 可选过程 11"/>
          <p:cNvSpPr/>
          <p:nvPr/>
        </p:nvSpPr>
        <p:spPr>
          <a:xfrm>
            <a:off x="9993630" y="4166870"/>
            <a:ext cx="923290" cy="699135"/>
          </a:xfrm>
          <a:prstGeom prst="flowChartAlternate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a:t>地图导航</a:t>
            </a:r>
          </a:p>
        </p:txBody>
      </p:sp>
      <p:sp>
        <p:nvSpPr>
          <p:cNvPr id="13" name="流程图: 可选过程 12"/>
          <p:cNvSpPr/>
          <p:nvPr/>
        </p:nvSpPr>
        <p:spPr>
          <a:xfrm>
            <a:off x="9907905" y="5657215"/>
            <a:ext cx="1545590" cy="699135"/>
          </a:xfrm>
          <a:prstGeom prst="flowChartAlternate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a:t>法规搜索与协查处理</a:t>
            </a:r>
          </a:p>
        </p:txBody>
      </p:sp>
      <p:sp>
        <p:nvSpPr>
          <p:cNvPr id="14" name="流程图: 可选过程 13"/>
          <p:cNvSpPr/>
          <p:nvPr/>
        </p:nvSpPr>
        <p:spPr>
          <a:xfrm>
            <a:off x="5691505" y="5080000"/>
            <a:ext cx="923290" cy="699135"/>
          </a:xfrm>
          <a:prstGeom prst="flowChartAlternate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a:t>案件处理</a:t>
            </a:r>
          </a:p>
        </p:txBody>
      </p:sp>
      <p:sp>
        <p:nvSpPr>
          <p:cNvPr id="15" name="流程图: 可选过程 14"/>
          <p:cNvSpPr/>
          <p:nvPr/>
        </p:nvSpPr>
        <p:spPr>
          <a:xfrm>
            <a:off x="5697855" y="4103370"/>
            <a:ext cx="923290" cy="699135"/>
          </a:xfrm>
          <a:prstGeom prst="flowChartAlternate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a:t>生成案件</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927906" y="264169"/>
            <a:ext cx="1006999"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APP</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19"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1405" y="963667"/>
            <a:ext cx="3739243"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6713678" y="963667"/>
            <a:ext cx="3155536" cy="52602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DV_TOP" val="99,90228"/>
  <p:tag name="ADV_LEFT" val="144,3124"/>
  <p:tag name="ADV_HEIGHT" val="281,25"/>
  <p:tag name="ADV_WIDTH" val="491,37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3121</Words>
  <Application>Microsoft Office PowerPoint</Application>
  <PresentationFormat>宽屏</PresentationFormat>
  <Paragraphs>504</Paragraphs>
  <Slides>46</Slides>
  <Notes>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58" baseType="lpstr">
      <vt:lpstr>Eras Light ITC</vt:lpstr>
      <vt:lpstr>楷体</vt:lpstr>
      <vt:lpstr>宋体</vt:lpstr>
      <vt:lpstr>微软雅黑</vt:lpstr>
      <vt:lpstr>微软雅黑 Light</vt:lpstr>
      <vt:lpstr>Arial</vt:lpstr>
      <vt:lpstr>Calibri</vt:lpstr>
      <vt:lpstr>Century Gothic</vt:lpstr>
      <vt:lpstr>Georgia</vt:lpstr>
      <vt:lpstr>Segoe UI Semilight</vt:lpstr>
      <vt:lpstr>Office 主题</vt:lpstr>
      <vt:lpstr>Microsoft Visio 2003-2010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第一PPT模板网-WWW.1PPT.COM</dc:subject>
  <dc:creator>第一PPT模板网-WWW.1PPT.COM</dc:creator>
  <dc:description>第一PPT模板网-WWW.1PPT.COM</dc:description>
  <cp:lastModifiedBy>林孜</cp:lastModifiedBy>
  <cp:revision>251</cp:revision>
  <dcterms:created xsi:type="dcterms:W3CDTF">2015-04-07T16:28:00Z</dcterms:created>
  <dcterms:modified xsi:type="dcterms:W3CDTF">2016-10-19T16:26:37Z</dcterms:modified>
  <cp:category>第一PPT模板网-WWW.1PPT.COM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2052-10.1.0.6000</vt:lpwstr>
  </property>
</Properties>
</file>